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hW9x3smfGfWxTobnQLgq4Rv+uq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63978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https://www.youtube.com/watch?v=D_9rdj4SJrc  (SciShow5 minutes)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https://www.youtube.com/watch?v=I64X7vHSHOE (Nature video 4m26s)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https://www.youtube.com/watch?v=-8bMMuvpbkg (Neuro Transmissions 4m41s)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Advanced https://www.youtube.com/watch?v=dJ5MQluKcZY (MaxPlank Society 10m12s)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Optogenetics. The excitatory light-gated channel, channelrhodopsin, opens upon excitation with 475-nm light. This allows an influx of sodium ions that depolarizes the neuron. Halorhodopsin and archaerhodopsin silence the neuron by enabling hyperpolarization when they open in response to 575–600-nm light. Upon light activation, halorhodopsin allows chloride influx and archaerhodopsin pumps protons out of the cell, hyperpolarizing the neuron to silence it.</a:t>
            </a:r>
            <a:endParaRPr/>
          </a:p>
        </p:txBody>
      </p:sp>
      <p:sp>
        <p:nvSpPr>
          <p:cNvPr id="163" name="Google Shape;16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6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Google Shape;24;p16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6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" name="Google Shape;26;p16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7" name="Google Shape;27;p16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800"/>
              <a:buFont typeface="Arial"/>
              <a:buNone/>
              <a:defRPr sz="6800" b="0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EFEF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4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7696201" cy="6382512"/>
          </a:xfrm>
          <a:prstGeom prst="rect">
            <a:avLst/>
          </a:prstGeom>
          <a:solidFill>
            <a:srgbClr val="95C77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dt" idx="10"/>
          </p:nvPr>
        </p:nvSpPr>
        <p:spPr>
          <a:xfrm>
            <a:off x="5662337" y="6035040"/>
            <a:ext cx="2071963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612648" y="6035040"/>
            <a:ext cx="458800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529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24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1"/>
          </p:nvPr>
        </p:nvSpPr>
        <p:spPr>
          <a:xfrm>
            <a:off x="8477250" y="2386584"/>
            <a:ext cx="3144774" cy="351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5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5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5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5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7" name="Google Shape;47;p15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15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15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0" name="Google Shape;50;p15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5318760" y="1341256"/>
            <a:ext cx="1554480" cy="48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1629100" y="5177408"/>
            <a:ext cx="573029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606920" y="5177408"/>
            <a:ext cx="195598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8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algn="ctr" rotWithShape="0">
              <a:srgbClr val="000000">
                <a:alpha val="6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8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8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  <a:defRPr sz="680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18"/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68" name="Google Shape;68;p18"/>
            <p:cNvCxnSpPr/>
            <p:nvPr/>
          </p:nvCxnSpPr>
          <p:spPr>
            <a:xfrm>
              <a:off x="525018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" name="Google Shape;69;p18"/>
            <p:cNvCxnSpPr/>
            <p:nvPr/>
          </p:nvCxnSpPr>
          <p:spPr>
            <a:xfrm>
              <a:off x="6941820" y="1267730"/>
              <a:ext cx="0" cy="612648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0" name="Google Shape;70;p18"/>
            <p:cNvCxnSpPr/>
            <p:nvPr/>
          </p:nvCxnSpPr>
          <p:spPr>
            <a:xfrm>
              <a:off x="5250180" y="1883664"/>
              <a:ext cx="169164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5318760" y="1344502"/>
            <a:ext cx="1554480" cy="498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1629157" y="5177408"/>
            <a:ext cx="566013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604504" y="5177408"/>
            <a:ext cx="195833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6461760" y="2103120"/>
            <a:ext cx="466344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1069848" y="2792472"/>
            <a:ext cx="4663440" cy="31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6458712" y="2074334"/>
            <a:ext cx="46634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6458712" y="2792471"/>
            <a:ext cx="4663440" cy="316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D8D8D8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8458200" y="2336800"/>
            <a:ext cx="3161963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dt" idx="10"/>
          </p:nvPr>
        </p:nvSpPr>
        <p:spPr>
          <a:xfrm>
            <a:off x="5588000" y="6035040"/>
            <a:ext cx="1955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685801" y="6035040"/>
            <a:ext cx="45847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10396728" y="6035040"/>
            <a:ext cx="122343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Arial"/>
              <a:buChar char="◦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Arial"/>
              <a:buChar char="◦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rgbClr val="BFBFB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3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9525" cap="sq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Arial"/>
              <a:buChar char="◦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300"/>
              <a:buFont typeface="Arial"/>
              <a:buChar char="◦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Char char="◦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021/cn300065j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rcsb.org/structure/3a7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dgene.org/collections/optogenetic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forneurotech.uw.edu/engage-enable/post/researchers-use-flexible-fiber-probes-record-stimulate-neural-activ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ytimes.com/2011/05/17/science/17optics.html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cientifica.uk.com/learning-zone/optogenetics-shedding-light-on-the-brains-secret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/index.php?curid=4570860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hyperlink" Target="https://commons.wikimedia.org/w/index.php?curid=2787116" TargetMode="External"/><Relationship Id="rId4" Type="http://schemas.openxmlformats.org/officeDocument/2006/relationships/hyperlink" Target="https://commons.wikimedia.org/w/index.php?curid=1839248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013581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021/cn300065j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" descr="abstract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"/>
          <p:cNvSpPr/>
          <p:nvPr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9525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>
                <a:solidFill>
                  <a:schemeClr val="lt1"/>
                </a:solidFill>
              </a:rPr>
              <a:t>OPTOGENETICS</a:t>
            </a:r>
            <a:endParaRPr/>
          </a:p>
        </p:txBody>
      </p:sp>
      <p:sp>
        <p:nvSpPr>
          <p:cNvPr id="126" name="Google Shape;126;p1"/>
          <p:cNvSpPr txBox="1">
            <a:spLocks noGrp="1"/>
          </p:cNvSpPr>
          <p:nvPr>
            <p:ph type="subTitle" idx="1"/>
          </p:nvPr>
        </p:nvSpPr>
        <p:spPr>
          <a:xfrm>
            <a:off x="6033793" y="3801979"/>
            <a:ext cx="4775075" cy="75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lt1"/>
                </a:solidFill>
              </a:rPr>
              <a:t>Discerning Brain Function with Light</a:t>
            </a:r>
            <a:endParaRPr/>
          </a:p>
          <a:p>
            <a:pPr marL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lt1"/>
                </a:solidFill>
              </a:rPr>
              <a:t>Lesson 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>
            <a:spLocks noGrp="1"/>
          </p:cNvSpPr>
          <p:nvPr>
            <p:ph type="title"/>
          </p:nvPr>
        </p:nvSpPr>
        <p:spPr>
          <a:xfrm>
            <a:off x="1146151" y="507836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A Closer Look at Opsins: Halorhodopsin</a:t>
            </a:r>
            <a:endParaRPr/>
          </a:p>
        </p:txBody>
      </p:sp>
      <p:pic>
        <p:nvPicPr>
          <p:cNvPr id="196" name="Google Shape;19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704677"/>
            <a:ext cx="3849687" cy="384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0"/>
          <p:cNvSpPr txBox="1"/>
          <p:nvPr/>
        </p:nvSpPr>
        <p:spPr>
          <a:xfrm>
            <a:off x="834189" y="5643774"/>
            <a:ext cx="4322202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Natronomonas pharaonic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halorhodopsin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https://www.rcsb.org/structure/3a7k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5351" y="2371436"/>
            <a:ext cx="5017218" cy="178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/>
          <p:nvPr/>
        </p:nvSpPr>
        <p:spPr>
          <a:xfrm>
            <a:off x="7947599" y="1890423"/>
            <a:ext cx="1925052" cy="2750075"/>
          </a:xfrm>
          <a:prstGeom prst="ellipse">
            <a:avLst/>
          </a:prstGeom>
          <a:noFill/>
          <a:ln w="57150" cap="flat" cmpd="sng">
            <a:solidFill>
              <a:srgbClr val="F03F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 txBox="1"/>
          <p:nvPr/>
        </p:nvSpPr>
        <p:spPr>
          <a:xfrm>
            <a:off x="6250978" y="4631034"/>
            <a:ext cx="50172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Halorhodopsin: an inwards chloride pump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9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Han X. (2012). In vivo application of optogenetics for neural circuit analysis. </a:t>
            </a:r>
            <a:r>
              <a:rPr lang="en-US" sz="900" b="0" i="1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ACS chemical neuroscience</a:t>
            </a:r>
            <a:r>
              <a:rPr lang="en-US" sz="9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900" b="0" i="1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9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(8), 577–584. </a:t>
            </a:r>
            <a:r>
              <a:rPr lang="en-US" sz="900" b="0" i="0" u="sng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https://doi.org/10.1021/cn300065j</a:t>
            </a:r>
            <a:r>
              <a:rPr lang="en-US" sz="9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Activity: Vector Design and Evaluation</a:t>
            </a:r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In your student groups design your own optogenetic vector - see Student handout Lesson 3 Part 2</a:t>
            </a:r>
            <a:endParaRPr sz="2900" b="1"/>
          </a:p>
          <a:p>
            <a:pPr marL="182880" lvl="0" indent="-175101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◦"/>
            </a:pPr>
            <a:r>
              <a:rPr lang="en-US" sz="2900"/>
              <a:t>Write a brief overview of your designed vector.</a:t>
            </a:r>
            <a:endParaRPr sz="2900"/>
          </a:p>
          <a:p>
            <a:pPr marL="182880" lvl="0" indent="-175101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◦"/>
            </a:pPr>
            <a:r>
              <a:rPr lang="en-US" sz="2900"/>
              <a:t>Stop when done and get your work checked by your teacher.</a:t>
            </a:r>
            <a:endParaRPr sz="2900"/>
          </a:p>
          <a:p>
            <a:pPr marL="182880" lvl="0" indent="-87628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51724"/>
              <a:buNone/>
            </a:pPr>
            <a:endParaRPr sz="2900"/>
          </a:p>
          <a:p>
            <a:pPr marL="182880" lvl="0" indent="-87628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51724"/>
              <a:buNone/>
            </a:pPr>
            <a:endParaRPr sz="2900"/>
          </a:p>
          <a:p>
            <a:pPr marL="0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2900" b="1"/>
              <a:t>In your student groups start Part 3 of the Lesson 3 student handout</a:t>
            </a:r>
            <a:endParaRPr sz="2900" b="1"/>
          </a:p>
          <a:p>
            <a:pPr marL="182880" lvl="0" indent="-175101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◦"/>
            </a:pPr>
            <a:r>
              <a:rPr lang="en-US" sz="2900"/>
              <a:t>Go to the </a:t>
            </a:r>
            <a:r>
              <a:rPr lang="en-US" sz="2900" u="sng">
                <a:solidFill>
                  <a:schemeClr val="hlink"/>
                </a:solidFill>
                <a:hlinkClick r:id="rId3"/>
              </a:rPr>
              <a:t>Addgene Optogenetics</a:t>
            </a:r>
            <a:r>
              <a:rPr lang="en-US" sz="2900"/>
              <a:t> website, select your opsins and draw a simplified version of any of the construct maps from the results.</a:t>
            </a:r>
            <a:endParaRPr sz="2900"/>
          </a:p>
          <a:p>
            <a:pPr marL="182880" lvl="0" indent="-175101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◦"/>
            </a:pPr>
            <a:r>
              <a:rPr lang="en-US" sz="2900"/>
              <a:t>Compare your designed construct with the ready to use construct and briefly write about how you can improve your designed constructs.</a:t>
            </a:r>
            <a:endParaRPr sz="2900"/>
          </a:p>
          <a:p>
            <a:pPr marL="182880" lvl="0" indent="-175101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◦"/>
            </a:pPr>
            <a:r>
              <a:rPr lang="en-US" sz="2900"/>
              <a:t>Submit your work.</a:t>
            </a:r>
            <a:endParaRPr sz="2900"/>
          </a:p>
          <a:p>
            <a:pPr marL="182880" lvl="0" indent="-87628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95251" lvl="0" indent="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Doing the Actual Experiment!</a:t>
            </a:r>
            <a:endParaRPr/>
          </a:p>
        </p:txBody>
      </p:sp>
      <p:sp>
        <p:nvSpPr>
          <p:cNvPr id="212" name="Google Shape;212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00"/>
              <a:buChar char="◦"/>
            </a:pPr>
            <a:r>
              <a:rPr lang="en-US"/>
              <a:t>We designed the construct.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</a:pPr>
            <a:r>
              <a:rPr lang="en-US"/>
              <a:t>Are there any other experimental parameters needed to conduct an optogenetics experiment?</a:t>
            </a:r>
            <a:endParaRPr/>
          </a:p>
          <a:p>
            <a:pPr marL="182880" lvl="0" indent="-1828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Char char="◦"/>
            </a:pPr>
            <a:r>
              <a:rPr lang="en-US"/>
              <a:t>Read: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Researchers use flexible fiber probes to record, stimulate neural activity</a:t>
            </a:r>
            <a:endParaRPr/>
          </a:p>
        </p:txBody>
      </p:sp>
      <p:pic>
        <p:nvPicPr>
          <p:cNvPr id="213" name="Google Shape;21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2550" y="3253574"/>
            <a:ext cx="5069250" cy="27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2"/>
          <p:cNvSpPr txBox="1"/>
          <p:nvPr/>
        </p:nvSpPr>
        <p:spPr>
          <a:xfrm>
            <a:off x="6313500" y="6089725"/>
            <a:ext cx="4908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https://www.nytimes.com/2011/05/17/science/17optics.html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800"/>
              <a:buFont typeface="Arial"/>
              <a:buNone/>
            </a:pPr>
            <a:r>
              <a:rPr lang="en-US"/>
              <a:t>LESSON 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Introduction - Optogenetics</a:t>
            </a:r>
            <a:endParaRPr/>
          </a:p>
        </p:txBody>
      </p:sp>
      <p:sp>
        <p:nvSpPr>
          <p:cNvPr id="138" name="Google Shape;138;p3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955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◦"/>
            </a:pPr>
            <a:r>
              <a:rPr lang="en-US" sz="1700"/>
              <a:t>Review the technologies used to discern brain function in the last class and the scale at which brain is studied for each.</a:t>
            </a:r>
            <a:endParaRPr sz="1700"/>
          </a:p>
          <a:p>
            <a:pPr marL="182880" lvl="0" indent="-1955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◦"/>
            </a:pPr>
            <a:r>
              <a:rPr lang="en-US" sz="1700"/>
              <a:t>Introduction to Optogenetics: Video</a:t>
            </a:r>
            <a:endParaRPr sz="1700"/>
          </a:p>
          <a:p>
            <a:pPr marL="182880" lvl="0" indent="-1955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◦"/>
            </a:pPr>
            <a:r>
              <a:rPr lang="en-US" sz="1700"/>
              <a:t>Goal: Build your own optogenetics vector.</a:t>
            </a:r>
            <a:endParaRPr sz="1700"/>
          </a:p>
          <a:p>
            <a:pPr marL="182880" lvl="0" indent="-87628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Review: Genetic Engineering Vectors</a:t>
            </a:r>
            <a:endParaRPr/>
          </a:p>
        </p:txBody>
      </p:sp>
      <p:sp>
        <p:nvSpPr>
          <p:cNvPr id="145" name="Google Shape;145;p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955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00"/>
              <a:buChar char="◦"/>
            </a:pPr>
            <a:r>
              <a:rPr lang="en-US" sz="1700"/>
              <a:t>In your student groups: Review essential components of plasmid vectors by completing Lesson 3 Part 1 of the student handout.</a:t>
            </a:r>
            <a:endParaRPr sz="1700"/>
          </a:p>
          <a:p>
            <a:pPr marL="182880" lvl="0" indent="-87628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sz="1700"/>
          </a:p>
          <a:p>
            <a:pPr marL="182880" lvl="0" indent="-195580" algn="l" rtl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700"/>
              <a:buChar char="◦"/>
            </a:pPr>
            <a:r>
              <a:rPr lang="en-US" sz="1700"/>
              <a:t>Stop at the stop sign.</a:t>
            </a:r>
            <a:endParaRPr sz="1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626600" y="642600"/>
            <a:ext cx="10846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 sz="3700" dirty="0"/>
              <a:t>Optogenetics </a:t>
            </a:r>
            <a:r>
              <a:rPr lang="en-US" sz="3700"/>
              <a:t>Offer Specificity </a:t>
            </a:r>
            <a:r>
              <a:rPr lang="en-US" sz="3700" dirty="0"/>
              <a:t>at a Cellular Level</a:t>
            </a:r>
            <a:endParaRPr sz="3700" dirty="0"/>
          </a:p>
        </p:txBody>
      </p:sp>
      <p:pic>
        <p:nvPicPr>
          <p:cNvPr id="151" name="Google Shape;151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292859"/>
            <a:ext cx="10058400" cy="34701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1477433" y="5903170"/>
            <a:ext cx="923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source: </a:t>
            </a:r>
            <a:r>
              <a:rPr lang="en-US" sz="12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https://www.scientifica.uk.com/learning-zone/optogenetics-shedding-light-on-the-brains-secrets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Optogenetics Toolbox</a:t>
            </a:r>
            <a:endParaRPr/>
          </a:p>
        </p:txBody>
      </p:sp>
      <p:pic>
        <p:nvPicPr>
          <p:cNvPr id="158" name="Google Shape;158;p6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6812" y="2349411"/>
            <a:ext cx="985837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"/>
          <p:cNvSpPr txBox="1"/>
          <p:nvPr/>
        </p:nvSpPr>
        <p:spPr>
          <a:xfrm>
            <a:off x="5742501" y="5312498"/>
            <a:ext cx="52826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Mahmoudi, P., Veladi, H., &amp; Pakdel, F. G. (2017). Optogenetics, Tools and Applications in Neurobiology. Journal of medical signals and sensors, 7(2), 71–79.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US"/>
              <a:t>Optogenetics Toolbox Schematic</a:t>
            </a:r>
            <a:endParaRPr/>
          </a:p>
        </p:txBody>
      </p:sp>
      <p:pic>
        <p:nvPicPr>
          <p:cNvPr id="166" name="Google Shape;166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5511" y="1862939"/>
            <a:ext cx="7111490" cy="384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 txBox="1"/>
          <p:nvPr/>
        </p:nvSpPr>
        <p:spPr>
          <a:xfrm>
            <a:off x="4413870" y="5712626"/>
            <a:ext cx="71776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Mukerjee, S., &amp; Lazartigues, E. (2019). Next-Generation Tools to Study Autonomic Regulation In Vivo. Neuroscience bulletin, 35(1), 113–123. https://doi.org/10.1007/s12264-018-0319-2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title"/>
          </p:nvPr>
        </p:nvSpPr>
        <p:spPr>
          <a:xfrm>
            <a:off x="845647" y="455347"/>
            <a:ext cx="1064279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US" sz="3600"/>
              <a:t>A Closer Look at the Opsins: Channelrhodopsin</a:t>
            </a:r>
            <a:endParaRPr/>
          </a:p>
        </p:txBody>
      </p:sp>
      <p:pic>
        <p:nvPicPr>
          <p:cNvPr id="173" name="Google Shape;173;p8" descr="Shape, arrow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4131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508764" y="5451315"/>
            <a:ext cx="62838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Chlamydomonas reinhardtii: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Channelrhodopsin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By A2-33 - Own work, CC BY-SA 3.0,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https://commons.wikimedia.org/w/index.php?curid=18392488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By Dartmouth Electron Microscope Facility, Dartmouth College - Source and public domain notice at http://remf.dartmouth.edu/imagesindex.html, Public Domain,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https://commons.wikimedia.org/w/index.php?curid=2787116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24378" y="1826947"/>
            <a:ext cx="2820182" cy="288903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8"/>
          <p:cNvSpPr txBox="1"/>
          <p:nvPr/>
        </p:nvSpPr>
        <p:spPr>
          <a:xfrm>
            <a:off x="4303867" y="3629627"/>
            <a:ext cx="24681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Blue green algae </a:t>
            </a:r>
            <a:r>
              <a:rPr lang="en-US" sz="1800" b="1" i="1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Chlamydomonas reinhardtii</a:t>
            </a:r>
            <a:endParaRPr sz="18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8" descr="Diagram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98822" y="1826947"/>
            <a:ext cx="4503366" cy="2794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6998822" y="4812632"/>
            <a:ext cx="450336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Genetically engineered channelrhodopsin tagged with RFP (red fluorescent protein) at the cytoplasmic C-terminal.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By Millencolin - Own work, CC BY-SA 3.0,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https://commons.wikimedia.org/w/index.php?curid=4570860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8422105" y="4180114"/>
            <a:ext cx="831898" cy="694394"/>
          </a:xfrm>
          <a:prstGeom prst="ellipse">
            <a:avLst/>
          </a:prstGeom>
          <a:noFill/>
          <a:ln w="5715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1066800" y="5119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US" sz="3600"/>
              <a:t>A Closer Look at Opsins: Archaerhodopsin-3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731233" y="5574990"/>
            <a:ext cx="50093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Halorubrum sodomense </a:t>
            </a:r>
            <a:r>
              <a:rPr lang="en-US" sz="1800" b="0" i="0" u="none" strike="noStrike" cap="none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Archaerhodopsin-3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By ArchaerhodopsinGuy - Own work, CC0, </a:t>
            </a:r>
            <a:r>
              <a:rPr lang="en-US" sz="9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https://commons.wikimedia.org/w/index.php?curid=101358124</a:t>
            </a:r>
            <a:r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09637" y="1504950"/>
            <a:ext cx="10474066" cy="3731490"/>
            <a:chOff x="909637" y="1504950"/>
            <a:chExt cx="10474066" cy="37314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37" y="1504950"/>
              <a:ext cx="10058400" cy="3731490"/>
            </a:xfrm>
            <a:prstGeom prst="rect">
              <a:avLst/>
            </a:prstGeom>
          </p:spPr>
        </p:pic>
        <p:sp>
          <p:nvSpPr>
            <p:cNvPr id="189" name="Google Shape;189;p9"/>
            <p:cNvSpPr/>
            <p:nvPr/>
          </p:nvSpPr>
          <p:spPr>
            <a:xfrm>
              <a:off x="9458651" y="1749618"/>
              <a:ext cx="1925052" cy="2750075"/>
            </a:xfrm>
            <a:prstGeom prst="ellipse">
              <a:avLst/>
            </a:prstGeom>
            <a:noFill/>
            <a:ln w="57150" cap="flat" cmpd="sng">
              <a:solidFill>
                <a:srgbClr val="F03F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9"/>
          <p:cNvSpPr txBox="1"/>
          <p:nvPr/>
        </p:nvSpPr>
        <p:spPr>
          <a:xfrm>
            <a:off x="6244103" y="4525896"/>
            <a:ext cx="501721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Archaerhodopsin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 outwards proton pump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900" b="0" i="0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Han X. (2012). In vivo application of optogenetics for neural circuit analysis. </a:t>
            </a:r>
            <a:r>
              <a:rPr lang="en-US" sz="900" b="0" i="1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ACS chemical neuroscience</a:t>
            </a:r>
            <a:r>
              <a:rPr lang="en-US" sz="900" b="0" i="0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900" b="0" i="1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900" b="0" i="0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(8), 577–584. </a:t>
            </a:r>
            <a:r>
              <a:rPr lang="en-US" sz="900" b="0" i="0" u="sng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https://doi.org/10.1021/cn300065j</a:t>
            </a:r>
            <a:r>
              <a:rPr lang="en-US" sz="900" b="0" i="0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VTI">
  <a:themeElements>
    <a:clrScheme name="FIVE">
      <a:dk1>
        <a:srgbClr val="000000"/>
      </a:dk1>
      <a:lt1>
        <a:srgbClr val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778</Words>
  <Application>Microsoft Office PowerPoint</Application>
  <PresentationFormat>Widescreen</PresentationFormat>
  <Paragraphs>63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SavonVTI</vt:lpstr>
      <vt:lpstr>SavonVTI</vt:lpstr>
      <vt:lpstr>OPTOGENETICS</vt:lpstr>
      <vt:lpstr>LESSON 3</vt:lpstr>
      <vt:lpstr>Introduction - Optogenetics</vt:lpstr>
      <vt:lpstr>Review: Genetic Engineering Vectors</vt:lpstr>
      <vt:lpstr>Optogenetics Offer Specificity at a Cellular Level</vt:lpstr>
      <vt:lpstr>Optogenetics Toolbox</vt:lpstr>
      <vt:lpstr>Optogenetics Toolbox Schematic</vt:lpstr>
      <vt:lpstr>A Closer Look at the Opsins: Channelrhodopsin</vt:lpstr>
      <vt:lpstr>A Closer Look at Opsins: Archaerhodopsin-3</vt:lpstr>
      <vt:lpstr>A Closer Look at Opsins: Halorhodopsin</vt:lpstr>
      <vt:lpstr>Activity: Vector Design and Evaluation</vt:lpstr>
      <vt:lpstr>Doing the Actual Experiment!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OPTOGENETICS</dc:title>
  <dc:creator>janhavi jhaveri-gupta</dc:creator>
  <cp:lastModifiedBy>Janhavi Gupta</cp:lastModifiedBy>
  <cp:revision>3</cp:revision>
  <dcterms:created xsi:type="dcterms:W3CDTF">2021-07-27T01:32:31Z</dcterms:created>
  <dcterms:modified xsi:type="dcterms:W3CDTF">2025-06-23T01:42:55Z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