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htw1jTN6vPJ3YTdXHiv2mpT5Gk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wikipedia.org/wiki/Axon" TargetMode="External"/><Relationship Id="rId3" Type="http://schemas.openxmlformats.org/officeDocument/2006/relationships/hyperlink" Target="https://en.wikipedia.org/wiki/Cell_membrane" TargetMode="External"/><Relationship Id="rId4" Type="http://schemas.openxmlformats.org/officeDocument/2006/relationships/hyperlink" Target="https://en.wikipedia.org/wiki/Neuron" TargetMode="External"/><Relationship Id="rId9" Type="http://schemas.openxmlformats.org/officeDocument/2006/relationships/hyperlink" Target="https://en.wikipedia.org/wiki/Axon_terminal" TargetMode="External"/><Relationship Id="rId5" Type="http://schemas.openxmlformats.org/officeDocument/2006/relationships/hyperlink" Target="https://en.wikipedia.org/wiki/Voltage-gated_ion_channel" TargetMode="External"/><Relationship Id="rId6" Type="http://schemas.openxmlformats.org/officeDocument/2006/relationships/hyperlink" Target="https://en.wikipedia.org/wiki/Threshold_potential" TargetMode="External"/><Relationship Id="rId7" Type="http://schemas.openxmlformats.org/officeDocument/2006/relationships/hyperlink" Target="https://en.wikipedia.org/wiki/Depolarization" TargetMode="External"/><Relationship Id="rId8" Type="http://schemas.openxmlformats.org/officeDocument/2006/relationships/hyperlink" Target="https://en.wikipedia.org/wiki/Repolarization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wikipedia.org/wiki/Cell_membran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For details refer to https://faculty.washington.edu/chudler/ap.html or any standard textbook.</a:t>
            </a:r>
            <a:endParaRPr/>
          </a:p>
        </p:txBody>
      </p:sp>
      <p:sp>
        <p:nvSpPr>
          <p:cNvPr id="187" name="Google Shape;18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Labels: Dendrite, Nucleus, Soma, Axon, Myelin sheath, Schwann cell, Node of Ranvier, Axon terminal</a:t>
            </a:r>
            <a:endParaRPr/>
          </a:p>
        </p:txBody>
      </p:sp>
      <p:sp>
        <p:nvSpPr>
          <p:cNvPr id="147" name="Google Shape;14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As an action potential (nerve impulse) travels down an </a:t>
            </a:r>
            <a:r>
              <a:rPr b="0" i="0" lang="en-US" u="sng" strike="noStrike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axon</a:t>
            </a:r>
            <a:r>
              <a:rPr b="0" i="0" lang="en-US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there is a change in polarity across the </a:t>
            </a:r>
            <a:r>
              <a:rPr b="0" i="0" lang="en-US" u="sng" strike="noStrike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membrane</a:t>
            </a:r>
            <a:r>
              <a:rPr b="0" i="0" lang="en-US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of the axon. In response to a signal from another </a:t>
            </a:r>
            <a:r>
              <a:rPr b="0" i="0" lang="en-US" u="sng" strike="noStrike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neuron</a:t>
            </a:r>
            <a:r>
              <a:rPr b="0" i="0" lang="en-US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, sodium- (Na</a:t>
            </a:r>
            <a:r>
              <a:rPr b="0" baseline="30000" i="0" lang="en-US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) and potassium- (K</a:t>
            </a:r>
            <a:r>
              <a:rPr b="0" baseline="30000" i="0" lang="en-US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) gated </a:t>
            </a:r>
            <a:r>
              <a:rPr b="0" i="0" lang="en-US" u="sng" strike="noStrike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ion channels</a:t>
            </a:r>
            <a:r>
              <a:rPr b="0" i="0" lang="en-US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open and close as the membrane reaches its </a:t>
            </a:r>
            <a:r>
              <a:rPr b="0" i="0" lang="en-US" u="sng" strike="noStrike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threshold potential</a:t>
            </a:r>
            <a:r>
              <a:rPr b="0" i="0" lang="en-US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. Na</a:t>
            </a:r>
            <a:r>
              <a:rPr b="0" baseline="30000" i="0" lang="en-US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channels open at the beginning of the action potential, and Na</a:t>
            </a:r>
            <a:r>
              <a:rPr b="0" baseline="30000" i="0" lang="en-US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moves into the axon, causing </a:t>
            </a:r>
            <a:r>
              <a:rPr b="0" i="0" lang="en-US" u="sng" strike="noStrike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depolarization</a:t>
            </a:r>
            <a:r>
              <a:rPr b="0" i="0" lang="en-US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  <a:r>
              <a:rPr b="0" i="0" lang="en-US" u="sng" strike="noStrike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Repolarization</a:t>
            </a:r>
            <a:r>
              <a:rPr b="0" i="0" lang="en-US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occurs when the K</a:t>
            </a:r>
            <a:r>
              <a:rPr b="0" baseline="30000" i="0" lang="en-US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channels open and K</a:t>
            </a:r>
            <a:r>
              <a:rPr b="0" baseline="30000" i="0" lang="en-US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moves out of the axon, creating a change in polarity between the outside of the cell and the inside. The impulse travels down the axon in one direction only, to the </a:t>
            </a:r>
            <a:r>
              <a:rPr b="0" i="0" lang="en-US" u="sng" strike="noStrike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axon terminal</a:t>
            </a:r>
            <a:r>
              <a:rPr b="0" i="0" lang="en-US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 where it signals other neurons.</a:t>
            </a:r>
            <a:endParaRPr/>
          </a:p>
        </p:txBody>
      </p:sp>
      <p:sp>
        <p:nvSpPr>
          <p:cNvPr id="170" name="Google Shape;17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Approximate plot of a typical action potential shows its various phases as the action potential passes a point on a </a:t>
            </a:r>
            <a:r>
              <a:rPr b="0" i="0" lang="en-US" u="sng" strike="noStrike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cell membrane</a:t>
            </a:r>
            <a:r>
              <a:rPr b="0" i="0" lang="en-US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. The membrane potential starts out at approximately −70 mV at time zero. A stimulus is applied at time = 1 ms, which raises the membrane potential above −55 mV (the threshold potential). After the stimulus is applied, the membrane potential rapidly rises to a peak potential of +40 mV at time = 2 ms. Just as quickly, the potential then drops and overshoots to −90 mV at time = 3 ms, and finally the resting potential of −70 mV is reestablished at time = 5 ms.</a:t>
            </a:r>
            <a:endParaRPr/>
          </a:p>
        </p:txBody>
      </p:sp>
      <p:sp>
        <p:nvSpPr>
          <p:cNvPr id="179" name="Google Shape;179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5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 rotWithShape="0" algn="ctr">
              <a:srgbClr val="000000">
                <a:alpha val="6549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5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FEFE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5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" name="Google Shape;23;p15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4" name="Google Shape;24;p15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FEFEFE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" name="Google Shape;25;p15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FEFEFE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" name="Google Shape;26;p15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FEFEFE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7" name="Google Shape;27;p15"/>
          <p:cNvSpPr txBox="1"/>
          <p:nvPr>
            <p:ph type="ctrTitle"/>
          </p:nvPr>
        </p:nvSpPr>
        <p:spPr>
          <a:xfrm>
            <a:off x="1629103" y="2244830"/>
            <a:ext cx="8933796" cy="24372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800"/>
              <a:buFont typeface="Arial"/>
              <a:buNone/>
              <a:defRPr b="0" sz="6800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" type="subTitle"/>
          </p:nvPr>
        </p:nvSpPr>
        <p:spPr>
          <a:xfrm>
            <a:off x="1629101" y="4682062"/>
            <a:ext cx="8936846" cy="457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9" name="Google Shape;29;p15"/>
          <p:cNvSpPr txBox="1"/>
          <p:nvPr>
            <p:ph idx="10" type="dt"/>
          </p:nvPr>
        </p:nvSpPr>
        <p:spPr>
          <a:xfrm>
            <a:off x="5318760" y="1341256"/>
            <a:ext cx="1554480" cy="4855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1" type="ftr"/>
          </p:nvPr>
        </p:nvSpPr>
        <p:spPr>
          <a:xfrm>
            <a:off x="1629100" y="5177408"/>
            <a:ext cx="5730295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EFEF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2" type="sldNum"/>
          </p:nvPr>
        </p:nvSpPr>
        <p:spPr>
          <a:xfrm>
            <a:off x="8606920" y="5177408"/>
            <a:ext cx="19559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3"/>
          <p:cNvSpPr/>
          <p:nvPr>
            <p:ph idx="2" type="pic"/>
          </p:nvPr>
        </p:nvSpPr>
        <p:spPr>
          <a:xfrm>
            <a:off x="228599" y="237744"/>
            <a:ext cx="7696201" cy="6382512"/>
          </a:xfrm>
          <a:prstGeom prst="rect">
            <a:avLst/>
          </a:prstGeom>
          <a:solidFill>
            <a:srgbClr val="95C77F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3"/>
          <p:cNvSpPr txBox="1"/>
          <p:nvPr>
            <p:ph idx="10" type="dt"/>
          </p:nvPr>
        </p:nvSpPr>
        <p:spPr>
          <a:xfrm>
            <a:off x="5662337" y="6035040"/>
            <a:ext cx="2071963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11" type="ftr"/>
          </p:nvPr>
        </p:nvSpPr>
        <p:spPr>
          <a:xfrm>
            <a:off x="612648" y="6035040"/>
            <a:ext cx="4588002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2" type="sldNum"/>
          </p:nvPr>
        </p:nvSpPr>
        <p:spPr>
          <a:xfrm>
            <a:off x="10396728" y="6035040"/>
            <a:ext cx="1225296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23"/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3"/>
          <p:cNvSpPr txBox="1"/>
          <p:nvPr>
            <p:ph type="title"/>
          </p:nvPr>
        </p:nvSpPr>
        <p:spPr>
          <a:xfrm>
            <a:off x="8477250" y="603504"/>
            <a:ext cx="3144774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8477250" y="2386584"/>
            <a:ext cx="3144774" cy="3511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4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49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4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14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7" name="Google Shape;47;p14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" name="Google Shape;48;p14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" name="Google Shape;49;p14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0" name="Google Shape;50;p14"/>
          <p:cNvSpPr txBox="1"/>
          <p:nvPr>
            <p:ph type="ctrTitle"/>
          </p:nvPr>
        </p:nvSpPr>
        <p:spPr>
          <a:xfrm>
            <a:off x="1629103" y="2244830"/>
            <a:ext cx="8933796" cy="24372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Arial"/>
              <a:buNone/>
              <a:defRPr b="0" sz="68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" type="subTitle"/>
          </p:nvPr>
        </p:nvSpPr>
        <p:spPr>
          <a:xfrm>
            <a:off x="1629101" y="4682062"/>
            <a:ext cx="8936846" cy="457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2" name="Google Shape;52;p14"/>
          <p:cNvSpPr txBox="1"/>
          <p:nvPr>
            <p:ph idx="10" type="dt"/>
          </p:nvPr>
        </p:nvSpPr>
        <p:spPr>
          <a:xfrm>
            <a:off x="5318760" y="1341256"/>
            <a:ext cx="1554480" cy="4855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1" type="ftr"/>
          </p:nvPr>
        </p:nvSpPr>
        <p:spPr>
          <a:xfrm>
            <a:off x="1629100" y="5177408"/>
            <a:ext cx="5730295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8606920" y="5177408"/>
            <a:ext cx="19559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" type="body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7"/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7"/>
          <p:cNvSpPr txBox="1"/>
          <p:nvPr>
            <p:ph type="title"/>
          </p:nvPr>
        </p:nvSpPr>
        <p:spPr>
          <a:xfrm>
            <a:off x="8458200" y="607392"/>
            <a:ext cx="3161963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sz="3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685800" y="609600"/>
            <a:ext cx="68580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900"/>
              <a:buChar char="◦"/>
              <a:defRPr sz="19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66" name="Google Shape;66;p17"/>
          <p:cNvSpPr txBox="1"/>
          <p:nvPr>
            <p:ph idx="2" type="body"/>
          </p:nvPr>
        </p:nvSpPr>
        <p:spPr>
          <a:xfrm>
            <a:off x="8458200" y="2336800"/>
            <a:ext cx="3161963" cy="36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17"/>
          <p:cNvSpPr txBox="1"/>
          <p:nvPr>
            <p:ph idx="10" type="dt"/>
          </p:nvPr>
        </p:nvSpPr>
        <p:spPr>
          <a:xfrm>
            <a:off x="5588000" y="6035040"/>
            <a:ext cx="19558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1" type="ftr"/>
          </p:nvPr>
        </p:nvSpPr>
        <p:spPr>
          <a:xfrm>
            <a:off x="685801" y="6035040"/>
            <a:ext cx="45847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10396728" y="6035040"/>
            <a:ext cx="122343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49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9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9"/>
          <p:cNvSpPr txBox="1"/>
          <p:nvPr>
            <p:ph type="title"/>
          </p:nvPr>
        </p:nvSpPr>
        <p:spPr>
          <a:xfrm>
            <a:off x="1629156" y="2275165"/>
            <a:ext cx="8933688" cy="2406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Arial"/>
              <a:buNone/>
              <a:defRPr sz="68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1" name="Google Shape;81;p19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2" name="Google Shape;82;p19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3" name="Google Shape;83;p19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4" name="Google Shape;84;p19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1629156" y="4682062"/>
            <a:ext cx="893978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6" name="Google Shape;86;p19"/>
          <p:cNvSpPr txBox="1"/>
          <p:nvPr>
            <p:ph idx="10" type="dt"/>
          </p:nvPr>
        </p:nvSpPr>
        <p:spPr>
          <a:xfrm>
            <a:off x="5318760" y="1344502"/>
            <a:ext cx="1554480" cy="498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1" type="ftr"/>
          </p:nvPr>
        </p:nvSpPr>
        <p:spPr>
          <a:xfrm>
            <a:off x="1629157" y="5177408"/>
            <a:ext cx="566013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8604504" y="5177408"/>
            <a:ext cx="1958339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" type="body"/>
          </p:nvPr>
        </p:nvSpPr>
        <p:spPr>
          <a:xfrm>
            <a:off x="1066800" y="2103120"/>
            <a:ext cx="4663440" cy="37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92" name="Google Shape;92;p20"/>
          <p:cNvSpPr txBox="1"/>
          <p:nvPr>
            <p:ph idx="2" type="body"/>
          </p:nvPr>
        </p:nvSpPr>
        <p:spPr>
          <a:xfrm>
            <a:off x="6461760" y="2103120"/>
            <a:ext cx="4663440" cy="37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93" name="Google Shape;93;p20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1" type="body"/>
          </p:nvPr>
        </p:nvSpPr>
        <p:spPr>
          <a:xfrm>
            <a:off x="1069848" y="2074334"/>
            <a:ext cx="466344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99" name="Google Shape;99;p21"/>
          <p:cNvSpPr txBox="1"/>
          <p:nvPr>
            <p:ph idx="2" type="body"/>
          </p:nvPr>
        </p:nvSpPr>
        <p:spPr>
          <a:xfrm>
            <a:off x="1069848" y="2792472"/>
            <a:ext cx="4663440" cy="3163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100" name="Google Shape;100;p21"/>
          <p:cNvSpPr txBox="1"/>
          <p:nvPr>
            <p:ph idx="3" type="body"/>
          </p:nvPr>
        </p:nvSpPr>
        <p:spPr>
          <a:xfrm>
            <a:off x="6458712" y="2074334"/>
            <a:ext cx="466344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1" sz="1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1" name="Google Shape;101;p21"/>
          <p:cNvSpPr txBox="1"/>
          <p:nvPr>
            <p:ph idx="4" type="body"/>
          </p:nvPr>
        </p:nvSpPr>
        <p:spPr>
          <a:xfrm>
            <a:off x="6458712" y="2792471"/>
            <a:ext cx="4663440" cy="3164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102" name="Google Shape;102;p21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3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cap="sq" cmpd="sng" w="9525">
            <a:solidFill>
              <a:srgbClr val="FEFE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3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" type="body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marR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Arial"/>
              <a:buChar char="◦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Arial"/>
              <a:buChar char="◦"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Arial"/>
              <a:buChar char="◦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Arial"/>
              <a:buChar char="◦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Arial"/>
              <a:buChar char="◦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Char char="◦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Char char="◦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Char char="◦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Char char="◦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3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3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3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2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2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cap="sq" cmpd="sng" w="9525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2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12"/>
          <p:cNvSpPr txBox="1"/>
          <p:nvPr>
            <p:ph idx="1" type="body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marR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◦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300"/>
              <a:buFont typeface="Arial"/>
              <a:buChar char="◦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◦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◦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◦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◦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◦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◦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◦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2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2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12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biointeractive.org/classroom-resources/molecular-mechanism-synaptic-function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n6iOUW523BE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brainfacts.org/thinking-sensing-and-behaving/touch/2012/touch-and-pain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hyperlink" Target="https://commons.wikimedia.org/w/index.php?curid=7616130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gif"/><Relationship Id="rId4" Type="http://schemas.openxmlformats.org/officeDocument/2006/relationships/hyperlink" Target="https://commons.wikimedia.org/w/index.php?curid=46818964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hyperlink" Target="https://commons.wikimedia.org/w/index.php?curid=50019595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gif"/><Relationship Id="rId4" Type="http://schemas.openxmlformats.org/officeDocument/2006/relationships/hyperlink" Target="https://commons.wikimedia.org/w/index.php?curid=26311114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stract image" id="122" name="Google Shape;12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"/>
          <p:cNvSpPr/>
          <p:nvPr/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cap="sq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 txBox="1"/>
          <p:nvPr>
            <p:ph type="ctrTitle"/>
          </p:nvPr>
        </p:nvSpPr>
        <p:spPr>
          <a:xfrm>
            <a:off x="6033793" y="2355458"/>
            <a:ext cx="4775075" cy="1630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lt1"/>
                </a:solidFill>
              </a:rPr>
              <a:t>OPTOGENETICS</a:t>
            </a:r>
            <a:endParaRPr/>
          </a:p>
        </p:txBody>
      </p:sp>
      <p:sp>
        <p:nvSpPr>
          <p:cNvPr id="126" name="Google Shape;126;p1"/>
          <p:cNvSpPr txBox="1"/>
          <p:nvPr>
            <p:ph idx="1" type="subTitle"/>
          </p:nvPr>
        </p:nvSpPr>
        <p:spPr>
          <a:xfrm>
            <a:off x="6033793" y="3995988"/>
            <a:ext cx="4775075" cy="559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Discerning Brain Function with Light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US"/>
              <a:t>Molecular events during an action potential</a:t>
            </a:r>
            <a:endParaRPr/>
          </a:p>
        </p:txBody>
      </p:sp>
      <p:pic>
        <p:nvPicPr>
          <p:cNvPr id="190" name="Google Shape;19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967" y="2514599"/>
            <a:ext cx="2706461" cy="3130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74655" y="1918400"/>
            <a:ext cx="7056451" cy="391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0"/>
          <p:cNvSpPr txBox="1"/>
          <p:nvPr/>
        </p:nvSpPr>
        <p:spPr>
          <a:xfrm>
            <a:off x="8269153" y="6092295"/>
            <a:ext cx="34784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https://faculty.washington.edu/chudler/ap.html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US"/>
              <a:t>How do neurons communicate?</a:t>
            </a:r>
            <a:endParaRPr/>
          </a:p>
        </p:txBody>
      </p:sp>
      <p:sp>
        <p:nvSpPr>
          <p:cNvPr id="198" name="Google Shape;198;p11"/>
          <p:cNvSpPr txBox="1"/>
          <p:nvPr/>
        </p:nvSpPr>
        <p:spPr>
          <a:xfrm>
            <a:off x="863794" y="2137339"/>
            <a:ext cx="1026140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Molecular Mechanism of Synaptic Function: </a:t>
            </a:r>
            <a:r>
              <a:rPr b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https://www.biointeractive.org/classroom-resources/molecular-mechanism-synaptic-function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1m09s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"/>
          <p:cNvSpPr txBox="1"/>
          <p:nvPr>
            <p:ph type="ctrTitle"/>
          </p:nvPr>
        </p:nvSpPr>
        <p:spPr>
          <a:xfrm>
            <a:off x="1629103" y="2244830"/>
            <a:ext cx="8933796" cy="24372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Arial"/>
              <a:buNone/>
            </a:pPr>
            <a:r>
              <a:rPr lang="en-US"/>
              <a:t>LESSON 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US"/>
              <a:t>Living with CIPA –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US"/>
              <a:t>an autosomal genetic disorder</a:t>
            </a:r>
            <a:endParaRPr/>
          </a:p>
        </p:txBody>
      </p:sp>
      <p:sp>
        <p:nvSpPr>
          <p:cNvPr id="137" name="Google Shape;137;p3"/>
          <p:cNvSpPr txBox="1"/>
          <p:nvPr>
            <p:ph idx="1" type="body"/>
          </p:nvPr>
        </p:nvSpPr>
        <p:spPr>
          <a:xfrm>
            <a:off x="1066800" y="2400995"/>
            <a:ext cx="10058400" cy="3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Young Girl Cannot Feel Pain, Battles Rare Medical Condition CIPA</a:t>
            </a:r>
            <a:endParaRPr b="1"/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Good Morning America | ABC News</a:t>
            </a:r>
            <a:endParaRPr/>
          </a:p>
          <a:p>
            <a:pPr indent="0" lvl="0" marL="45720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https://www.youtube.com/watch?v=n6iOUW523BE</a:t>
            </a:r>
            <a:r>
              <a:rPr lang="en-US"/>
              <a:t> 4m12s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US"/>
              <a:t>Essential Questions:</a:t>
            </a:r>
            <a:endParaRPr/>
          </a:p>
        </p:txBody>
      </p:sp>
      <p:sp>
        <p:nvSpPr>
          <p:cNvPr id="143" name="Google Shape;143;p4"/>
          <p:cNvSpPr txBox="1"/>
          <p:nvPr>
            <p:ph idx="1" type="body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9230" lvl="0" marL="1828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◦"/>
            </a:pPr>
            <a:r>
              <a:rPr lang="en-US" sz="1600"/>
              <a:t>How do we react to different sensory information around us?  </a:t>
            </a:r>
            <a:endParaRPr sz="1600"/>
          </a:p>
          <a:p>
            <a:pPr indent="-189230" lvl="0" marL="18288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600"/>
              <a:buChar char="◦"/>
            </a:pPr>
            <a:r>
              <a:rPr lang="en-US" sz="1600"/>
              <a:t>Example: taking your fingers back after touching a hot pan or your reaction on smelling a malodorous scent.</a:t>
            </a:r>
            <a:endParaRPr sz="1600"/>
          </a:p>
          <a:p>
            <a:pPr indent="-87628" lvl="0" marL="18288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600"/>
          </a:p>
          <a:p>
            <a:pPr indent="-189230" lvl="0" marL="18288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600"/>
              <a:buChar char="◦"/>
            </a:pPr>
            <a:r>
              <a:rPr lang="en-US" sz="1600"/>
              <a:t>With your partner draw a pathway or model showing the path of transmission of information in a normal person from a pain source and the subsequent reaction to it.</a:t>
            </a:r>
            <a:endParaRPr sz="1600"/>
          </a:p>
          <a:p>
            <a:pPr indent="-87628" lvl="0" marL="18288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  <a:p>
            <a:pPr indent="-87628" lvl="0" marL="18288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  <a:p>
            <a:pPr indent="-87628" lvl="0" marL="18288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  <a:p>
            <a:pPr indent="-182880" lvl="0" marL="18288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500"/>
              <a:buChar char="◦"/>
            </a:pPr>
            <a:r>
              <a:rPr lang="en-US"/>
              <a:t>Optional to teacher led discussion: Students read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https://www.brainfacts.org/thinking-sensing-and-behaving/touch/2012/touch-and-pain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US"/>
              <a:t>Generalized structure of a neuron</a:t>
            </a:r>
            <a:endParaRPr/>
          </a:p>
        </p:txBody>
      </p:sp>
      <p:pic>
        <p:nvPicPr>
          <p:cNvPr id="150" name="Google Shape;150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6520" y="2103438"/>
            <a:ext cx="7158960" cy="384968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7537269" y="5815296"/>
            <a:ext cx="465473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By Quasar Jarosz at English Wikipedia, CC BY-SA 3.0, </a:t>
            </a:r>
            <a:r>
              <a:rPr b="0" i="0" lang="en-US" sz="1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https://commons.wikimedia.org/w/index.php?curid=7616130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US"/>
              <a:t>Saltatory Conduction</a:t>
            </a:r>
            <a:endParaRPr/>
          </a:p>
        </p:txBody>
      </p:sp>
      <p:pic>
        <p:nvPicPr>
          <p:cNvPr descr="A picture containing dark, plant&#10;&#10;Description automatically generated" id="157" name="Google Shape;157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1911850"/>
            <a:ext cx="4315097" cy="431509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 txBox="1"/>
          <p:nvPr/>
        </p:nvSpPr>
        <p:spPr>
          <a:xfrm>
            <a:off x="5532402" y="5719116"/>
            <a:ext cx="3758181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Dr. Jana - http://docjana.com/saltatory-conduction/ ; https://www.patreon.com/posts/4374048, CC BY 4.0, </a:t>
            </a:r>
            <a:r>
              <a:rPr b="0" i="0" lang="en-US" sz="9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https://commons.wikimedia.org/w/index.php?curid=46818964</a:t>
            </a: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5532402" y="2014194"/>
            <a:ext cx="609716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Action potential propagation in myelinated neurons is faster than in unmyelinated neurons because of saltatory conduction.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/>
          <p:nvPr>
            <p:ph type="title"/>
          </p:nvPr>
        </p:nvSpPr>
        <p:spPr>
          <a:xfrm>
            <a:off x="8458200" y="607392"/>
            <a:ext cx="3161963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cap="none">
                <a:latin typeface="Arial"/>
                <a:ea typeface="Arial"/>
                <a:cs typeface="Arial"/>
                <a:sym typeface="Arial"/>
              </a:rPr>
              <a:t>Action potential</a:t>
            </a:r>
            <a:endParaRPr/>
          </a:p>
        </p:txBody>
      </p:sp>
      <p:pic>
        <p:nvPicPr>
          <p:cNvPr id="165" name="Google Shape;165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11" y="1137559"/>
            <a:ext cx="7957435" cy="456777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 txBox="1"/>
          <p:nvPr/>
        </p:nvSpPr>
        <p:spPr>
          <a:xfrm>
            <a:off x="8458199" y="5741851"/>
            <a:ext cx="3161963" cy="65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Helixitta - Own work, CC BY-SA 4.0, </a:t>
            </a:r>
            <a:r>
              <a:rPr b="0" i="0" lang="en-US" sz="1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https://commons.wikimedia.org/w/index.php?curid=50019595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US"/>
              <a:t>Action Potential</a:t>
            </a:r>
            <a:endParaRPr/>
          </a:p>
        </p:txBody>
      </p:sp>
      <p:pic>
        <p:nvPicPr>
          <p:cNvPr descr="Diagram&#10;&#10;Description automatically generated" id="173" name="Google Shape;173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9276" y="1710060"/>
            <a:ext cx="6543868" cy="465923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8"/>
          <p:cNvSpPr txBox="1"/>
          <p:nvPr/>
        </p:nvSpPr>
        <p:spPr>
          <a:xfrm>
            <a:off x="7695621" y="5815296"/>
            <a:ext cx="41026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Laurentaylorj - Own work, CC BY-SA 3.0, </a:t>
            </a:r>
            <a:r>
              <a:rPr b="0" i="0" lang="en-US" sz="1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https://commons.wikimedia.org/w/index.php?curid=26311114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8"/>
          <p:cNvSpPr txBox="1"/>
          <p:nvPr/>
        </p:nvSpPr>
        <p:spPr>
          <a:xfrm>
            <a:off x="7866632" y="1891621"/>
            <a:ext cx="372042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your partner hypothesize what is happening in the neuronal cell?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 txBox="1"/>
          <p:nvPr>
            <p:ph type="title"/>
          </p:nvPr>
        </p:nvSpPr>
        <p:spPr>
          <a:xfrm>
            <a:off x="8458200" y="607392"/>
            <a:ext cx="3161963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n-US" sz="3000" cap="none">
                <a:latin typeface="Arial"/>
                <a:ea typeface="Arial"/>
                <a:cs typeface="Arial"/>
                <a:sym typeface="Arial"/>
              </a:rPr>
              <a:t>Typical neuronal action potential</a:t>
            </a:r>
            <a:endParaRPr/>
          </a:p>
        </p:txBody>
      </p:sp>
      <p:pic>
        <p:nvPicPr>
          <p:cNvPr id="182" name="Google Shape;182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806" y="342900"/>
            <a:ext cx="5939986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9"/>
          <p:cNvSpPr txBox="1"/>
          <p:nvPr/>
        </p:nvSpPr>
        <p:spPr>
          <a:xfrm>
            <a:off x="4974771" y="6374043"/>
            <a:ext cx="3161963" cy="570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Original by en:User:Chris 73, updated by en:User:Diberri, converted to SVG by tiZom - Own work, CC BY-SA 3.0, https://commons.wikimedia.org/w/index.php?curid=2241513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avonVTI">
  <a:themeElements>
    <a:clrScheme name="FIVE">
      <a:dk1>
        <a:srgbClr val="000000"/>
      </a:dk1>
      <a:lt1>
        <a:srgbClr val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avonVTI">
  <a:themeElements>
    <a:clrScheme name="FIVE">
      <a:dk1>
        <a:srgbClr val="000000"/>
      </a:dk1>
      <a:lt1>
        <a:srgbClr val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2021-07-21T19:36:09Z</dcterms:created>
  <dc:creator>janhavi jhaveri-gupta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