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58" r:id="rId3"/>
    <p:sldId id="260" r:id="rId4"/>
    <p:sldId id="261" r:id="rId5"/>
    <p:sldId id="257" r:id="rId6"/>
    <p:sldId id="259" r:id="rId7"/>
    <p:sldId id="262" r:id="rId8"/>
    <p:sldId id="263" r:id="rId9"/>
    <p:sldId id="264" r:id="rId10"/>
    <p:sldId id="267" r:id="rId11"/>
    <p:sldId id="266" r:id="rId12"/>
    <p:sldId id="265" r:id="rId13"/>
    <p:sldId id="276" r:id="rId14"/>
    <p:sldId id="269" r:id="rId15"/>
    <p:sldId id="271" r:id="rId16"/>
    <p:sldId id="274" r:id="rId17"/>
    <p:sldId id="273" r:id="rId18"/>
    <p:sldId id="272" r:id="rId19"/>
    <p:sldId id="2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p:scale>
          <a:sx n="120" d="100"/>
          <a:sy n="120" d="100"/>
        </p:scale>
        <p:origin x="-120" y="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999B5A-F25D-47B8-9CD2-CA1B25A8B3A8}" type="datetimeFigureOut">
              <a:rPr lang="en-US" smtClean="0"/>
              <a:t>9/17/2014</a:t>
            </a:fld>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2C55D3-A61B-4B75-A00E-40029AD8F705}" type="slidenum">
              <a:rPr lang="en-US" smtClean="0"/>
              <a:t>‹#›</a:t>
            </a:fld>
            <a:endParaRPr lang="en-US"/>
          </a:p>
        </p:txBody>
      </p:sp>
    </p:spTree>
    <p:extLst>
      <p:ext uri="{BB962C8B-B14F-4D97-AF65-F5344CB8AC3E}">
        <p14:creationId xmlns:p14="http://schemas.microsoft.com/office/powerpoint/2010/main" val="2495983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1</a:t>
            </a:fld>
            <a:endParaRPr lang="en-US"/>
          </a:p>
        </p:txBody>
      </p:sp>
    </p:spTree>
    <p:extLst>
      <p:ext uri="{BB962C8B-B14F-4D97-AF65-F5344CB8AC3E}">
        <p14:creationId xmlns:p14="http://schemas.microsoft.com/office/powerpoint/2010/main" val="1347989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10</a:t>
            </a:fld>
            <a:endParaRPr lang="en-US"/>
          </a:p>
        </p:txBody>
      </p:sp>
    </p:spTree>
    <p:extLst>
      <p:ext uri="{BB962C8B-B14F-4D97-AF65-F5344CB8AC3E}">
        <p14:creationId xmlns:p14="http://schemas.microsoft.com/office/powerpoint/2010/main" val="4118348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11</a:t>
            </a:fld>
            <a:endParaRPr lang="en-US"/>
          </a:p>
        </p:txBody>
      </p:sp>
    </p:spTree>
    <p:extLst>
      <p:ext uri="{BB962C8B-B14F-4D97-AF65-F5344CB8AC3E}">
        <p14:creationId xmlns:p14="http://schemas.microsoft.com/office/powerpoint/2010/main" val="1110507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12</a:t>
            </a:fld>
            <a:endParaRPr lang="en-US"/>
          </a:p>
        </p:txBody>
      </p:sp>
    </p:spTree>
    <p:extLst>
      <p:ext uri="{BB962C8B-B14F-4D97-AF65-F5344CB8AC3E}">
        <p14:creationId xmlns:p14="http://schemas.microsoft.com/office/powerpoint/2010/main" val="1654276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13</a:t>
            </a:fld>
            <a:endParaRPr lang="en-US"/>
          </a:p>
        </p:txBody>
      </p:sp>
    </p:spTree>
    <p:extLst>
      <p:ext uri="{BB962C8B-B14F-4D97-AF65-F5344CB8AC3E}">
        <p14:creationId xmlns:p14="http://schemas.microsoft.com/office/powerpoint/2010/main" val="17269063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14</a:t>
            </a:fld>
            <a:endParaRPr lang="en-US"/>
          </a:p>
        </p:txBody>
      </p:sp>
    </p:spTree>
    <p:extLst>
      <p:ext uri="{BB962C8B-B14F-4D97-AF65-F5344CB8AC3E}">
        <p14:creationId xmlns:p14="http://schemas.microsoft.com/office/powerpoint/2010/main" val="2301423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15</a:t>
            </a:fld>
            <a:endParaRPr lang="en-US"/>
          </a:p>
        </p:txBody>
      </p:sp>
    </p:spTree>
    <p:extLst>
      <p:ext uri="{BB962C8B-B14F-4D97-AF65-F5344CB8AC3E}">
        <p14:creationId xmlns:p14="http://schemas.microsoft.com/office/powerpoint/2010/main" val="15335281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16</a:t>
            </a:fld>
            <a:endParaRPr lang="en-US"/>
          </a:p>
        </p:txBody>
      </p:sp>
    </p:spTree>
    <p:extLst>
      <p:ext uri="{BB962C8B-B14F-4D97-AF65-F5344CB8AC3E}">
        <p14:creationId xmlns:p14="http://schemas.microsoft.com/office/powerpoint/2010/main" val="4200143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17</a:t>
            </a:fld>
            <a:endParaRPr lang="en-US"/>
          </a:p>
        </p:txBody>
      </p:sp>
    </p:spTree>
    <p:extLst>
      <p:ext uri="{BB962C8B-B14F-4D97-AF65-F5344CB8AC3E}">
        <p14:creationId xmlns:p14="http://schemas.microsoft.com/office/powerpoint/2010/main" val="35660002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18</a:t>
            </a:fld>
            <a:endParaRPr lang="en-US"/>
          </a:p>
        </p:txBody>
      </p:sp>
    </p:spTree>
    <p:extLst>
      <p:ext uri="{BB962C8B-B14F-4D97-AF65-F5344CB8AC3E}">
        <p14:creationId xmlns:p14="http://schemas.microsoft.com/office/powerpoint/2010/main" val="1947870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19</a:t>
            </a:fld>
            <a:endParaRPr lang="en-US"/>
          </a:p>
        </p:txBody>
      </p:sp>
    </p:spTree>
    <p:extLst>
      <p:ext uri="{BB962C8B-B14F-4D97-AF65-F5344CB8AC3E}">
        <p14:creationId xmlns:p14="http://schemas.microsoft.com/office/powerpoint/2010/main" val="1986348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2</a:t>
            </a:fld>
            <a:endParaRPr lang="en-US"/>
          </a:p>
        </p:txBody>
      </p:sp>
    </p:spTree>
    <p:extLst>
      <p:ext uri="{BB962C8B-B14F-4D97-AF65-F5344CB8AC3E}">
        <p14:creationId xmlns:p14="http://schemas.microsoft.com/office/powerpoint/2010/main" val="2547309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3</a:t>
            </a:fld>
            <a:endParaRPr lang="en-US"/>
          </a:p>
        </p:txBody>
      </p:sp>
    </p:spTree>
    <p:extLst>
      <p:ext uri="{BB962C8B-B14F-4D97-AF65-F5344CB8AC3E}">
        <p14:creationId xmlns:p14="http://schemas.microsoft.com/office/powerpoint/2010/main" val="3132164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4</a:t>
            </a:fld>
            <a:endParaRPr lang="en-US"/>
          </a:p>
        </p:txBody>
      </p:sp>
    </p:spTree>
    <p:extLst>
      <p:ext uri="{BB962C8B-B14F-4D97-AF65-F5344CB8AC3E}">
        <p14:creationId xmlns:p14="http://schemas.microsoft.com/office/powerpoint/2010/main" val="2957377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5</a:t>
            </a:fld>
            <a:endParaRPr lang="en-US"/>
          </a:p>
        </p:txBody>
      </p:sp>
    </p:spTree>
    <p:extLst>
      <p:ext uri="{BB962C8B-B14F-4D97-AF65-F5344CB8AC3E}">
        <p14:creationId xmlns:p14="http://schemas.microsoft.com/office/powerpoint/2010/main" val="734971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6</a:t>
            </a:fld>
            <a:endParaRPr lang="en-US"/>
          </a:p>
        </p:txBody>
      </p:sp>
    </p:spTree>
    <p:extLst>
      <p:ext uri="{BB962C8B-B14F-4D97-AF65-F5344CB8AC3E}">
        <p14:creationId xmlns:p14="http://schemas.microsoft.com/office/powerpoint/2010/main" val="181611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7</a:t>
            </a:fld>
            <a:endParaRPr lang="en-US"/>
          </a:p>
        </p:txBody>
      </p:sp>
    </p:spTree>
    <p:extLst>
      <p:ext uri="{BB962C8B-B14F-4D97-AF65-F5344CB8AC3E}">
        <p14:creationId xmlns:p14="http://schemas.microsoft.com/office/powerpoint/2010/main" val="3720410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8</a:t>
            </a:fld>
            <a:endParaRPr lang="en-US"/>
          </a:p>
        </p:txBody>
      </p:sp>
    </p:spTree>
    <p:extLst>
      <p:ext uri="{BB962C8B-B14F-4D97-AF65-F5344CB8AC3E}">
        <p14:creationId xmlns:p14="http://schemas.microsoft.com/office/powerpoint/2010/main" val="3395569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C55D3-A61B-4B75-A00E-40029AD8F705}" type="slidenum">
              <a:rPr lang="en-US" smtClean="0"/>
              <a:t>9</a:t>
            </a:fld>
            <a:endParaRPr lang="en-US"/>
          </a:p>
        </p:txBody>
      </p:sp>
    </p:spTree>
    <p:extLst>
      <p:ext uri="{BB962C8B-B14F-4D97-AF65-F5344CB8AC3E}">
        <p14:creationId xmlns:p14="http://schemas.microsoft.com/office/powerpoint/2010/main" val="10226193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9/17/2014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9/17/2014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ideo" Target="https://www.youtube.com/embed/yff20TlHv34" TargetMode="External"/><Relationship Id="rId5" Type="http://schemas.openxmlformats.org/officeDocument/2006/relationships/hyperlink" Target="http://www.upmc.com/media/pages/video.aspx?k=tim%20hemmes" TargetMode="Externa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csne-erc.org/"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tdlc.ucsd.edu/educators/educators_myths_biggest_brain.html" TargetMode="External"/><Relationship Id="rId7" Type="http://schemas.openxmlformats.org/officeDocument/2006/relationships/hyperlink" Target="http://faculty.washington.edu/chudler/tenper.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faculty.washington.edu/chudler/qa2.html#q58" TargetMode="External"/><Relationship Id="rId5" Type="http://schemas.openxmlformats.org/officeDocument/2006/relationships/hyperlink" Target="http://faculty.washington.edu/chudler/facts.html" TargetMode="External"/><Relationship Id="rId4" Type="http://schemas.openxmlformats.org/officeDocument/2006/relationships/hyperlink" Target="http://science.howstuffworks.com/life/inside-the-mind/human-brain/10-brain-myths5.htm"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ncbi.nlm.nih.gov/pubmed/12543266" TargetMode="External"/><Relationship Id="rId3" Type="http://schemas.openxmlformats.org/officeDocument/2006/relationships/hyperlink" Target="http://www.npr.org/blogs/13.7/2013/12/02/248089436/the-truth-about-the-left-brain-right-brain-relationship" TargetMode="External"/><Relationship Id="rId7" Type="http://schemas.openxmlformats.org/officeDocument/2006/relationships/hyperlink" Target="http://www.ncbi.nlm.nih.gov/pubmed/921572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commonhealth.wbur.org/2013/06/brain-hundreds-new-neurons" TargetMode="External"/><Relationship Id="rId5" Type="http://schemas.openxmlformats.org/officeDocument/2006/relationships/hyperlink" Target="http://www.dana.org/uploadedFiles/The_Dana_Alliances/Staying_Sharp/Staying%20Sharp%20Learning%20as%20We%20Age.pdf" TargetMode="External"/><Relationship Id="rId4" Type="http://schemas.openxmlformats.org/officeDocument/2006/relationships/hyperlink" Target="http://www.theguardian.com/commentisfree/2013/nov/16/left-right-brain-distinction-myth" TargetMode="External"/><Relationship Id="rId9" Type="http://schemas.openxmlformats.org/officeDocument/2006/relationships/hyperlink" Target="http://www.ncbi.nlm.nih.gov/pubmed/22878165"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Neural Engineering</a:t>
            </a:r>
            <a:endParaRPr lang="en-US" dirty="0"/>
          </a:p>
        </p:txBody>
      </p:sp>
      <p:sp>
        <p:nvSpPr>
          <p:cNvPr id="3" name="Subtitle 2"/>
          <p:cNvSpPr>
            <a:spLocks noGrp="1"/>
          </p:cNvSpPr>
          <p:nvPr>
            <p:ph type="subTitle" idx="1"/>
          </p:nvPr>
        </p:nvSpPr>
        <p:spPr/>
        <p:txBody>
          <a:bodyPr/>
          <a:lstStyle/>
          <a:p>
            <a:r>
              <a:rPr lang="en-US" dirty="0" smtClean="0"/>
              <a:t>Neuroprosthetics is Problem</a:t>
            </a:r>
            <a:endParaRPr lang="en-US" dirty="0"/>
          </a:p>
        </p:txBody>
      </p:sp>
    </p:spTree>
    <p:extLst>
      <p:ext uri="{BB962C8B-B14F-4D97-AF65-F5344CB8AC3E}">
        <p14:creationId xmlns:p14="http://schemas.microsoft.com/office/powerpoint/2010/main" val="2960885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3186" y="52111"/>
            <a:ext cx="6746873" cy="984598"/>
          </a:xfrm>
        </p:spPr>
        <p:txBody>
          <a:bodyPr>
            <a:normAutofit fontScale="90000"/>
          </a:bodyPr>
          <a:lstStyle/>
          <a:p>
            <a:r>
              <a:rPr lang="en-US" dirty="0" smtClean="0"/>
              <a:t>Disturbance to Nervous System</a:t>
            </a:r>
            <a:endParaRPr lang="en-US" dirty="0"/>
          </a:p>
        </p:txBody>
      </p:sp>
      <p:sp>
        <p:nvSpPr>
          <p:cNvPr id="3" name="Content Placeholder 2"/>
          <p:cNvSpPr>
            <a:spLocks noGrp="1"/>
          </p:cNvSpPr>
          <p:nvPr>
            <p:ph idx="1"/>
          </p:nvPr>
        </p:nvSpPr>
        <p:spPr>
          <a:xfrm>
            <a:off x="342497" y="905999"/>
            <a:ext cx="2417939" cy="640469"/>
          </a:xfrm>
        </p:spPr>
        <p:txBody>
          <a:bodyPr>
            <a:normAutofit/>
          </a:bodyPr>
          <a:lstStyle/>
          <a:p>
            <a:pPr marL="0" indent="0">
              <a:buNone/>
            </a:pPr>
            <a:r>
              <a:rPr lang="en-US" dirty="0" smtClean="0"/>
              <a:t>Disturbance</a:t>
            </a:r>
          </a:p>
          <a:p>
            <a:endParaRPr lang="en-US" dirty="0"/>
          </a:p>
        </p:txBody>
      </p:sp>
      <p:cxnSp>
        <p:nvCxnSpPr>
          <p:cNvPr id="5" name="Straight Connector 4"/>
          <p:cNvCxnSpPr/>
          <p:nvPr/>
        </p:nvCxnSpPr>
        <p:spPr>
          <a:xfrm>
            <a:off x="699911" y="876825"/>
            <a:ext cx="1065671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flipV="1">
            <a:off x="2723283" y="243738"/>
            <a:ext cx="15603" cy="6089329"/>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Content Placeholder 2"/>
          <p:cNvSpPr txBox="1">
            <a:spLocks/>
          </p:cNvSpPr>
          <p:nvPr/>
        </p:nvSpPr>
        <p:spPr>
          <a:xfrm>
            <a:off x="2722914" y="906000"/>
            <a:ext cx="7107415" cy="640469"/>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t>Injury or not functioning properly</a:t>
            </a:r>
          </a:p>
          <a:p>
            <a:endParaRPr lang="en-US" dirty="0"/>
          </a:p>
        </p:txBody>
      </p:sp>
      <p:sp>
        <p:nvSpPr>
          <p:cNvPr id="11" name="Content Placeholder 2"/>
          <p:cNvSpPr txBox="1">
            <a:spLocks/>
          </p:cNvSpPr>
          <p:nvPr/>
        </p:nvSpPr>
        <p:spPr>
          <a:xfrm>
            <a:off x="342497" y="1717219"/>
            <a:ext cx="2329834" cy="92438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dirty="0" smtClean="0"/>
              <a:t>What are some examples? </a:t>
            </a:r>
          </a:p>
          <a:p>
            <a:endParaRPr lang="en-US" dirty="0"/>
          </a:p>
        </p:txBody>
      </p:sp>
      <p:sp>
        <p:nvSpPr>
          <p:cNvPr id="14" name="Rectangle 13"/>
          <p:cNvSpPr/>
          <p:nvPr/>
        </p:nvSpPr>
        <p:spPr>
          <a:xfrm>
            <a:off x="2870866" y="1717219"/>
            <a:ext cx="8297333" cy="461665"/>
          </a:xfrm>
          <a:prstGeom prst="rect">
            <a:avLst/>
          </a:prstGeom>
        </p:spPr>
        <p:txBody>
          <a:bodyPr wrap="square">
            <a:spAutoFit/>
          </a:bodyPr>
          <a:lstStyle/>
          <a:p>
            <a:r>
              <a:rPr lang="en-US" sz="2400" dirty="0" smtClean="0"/>
              <a:t>(team discussion)</a:t>
            </a:r>
            <a:endParaRPr lang="en-US" sz="2400" dirty="0"/>
          </a:p>
        </p:txBody>
      </p:sp>
      <p:sp>
        <p:nvSpPr>
          <p:cNvPr id="15" name="Content Placeholder 2"/>
          <p:cNvSpPr txBox="1">
            <a:spLocks/>
          </p:cNvSpPr>
          <p:nvPr/>
        </p:nvSpPr>
        <p:spPr>
          <a:xfrm>
            <a:off x="254392" y="2920299"/>
            <a:ext cx="2594151" cy="895344"/>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4200" dirty="0" smtClean="0"/>
              <a:t>Class list of examples</a:t>
            </a:r>
          </a:p>
          <a:p>
            <a:endParaRPr lang="en-US" dirty="0"/>
          </a:p>
        </p:txBody>
      </p:sp>
      <p:sp>
        <p:nvSpPr>
          <p:cNvPr id="16" name="Content Placeholder 2"/>
          <p:cNvSpPr txBox="1">
            <a:spLocks/>
          </p:cNvSpPr>
          <p:nvPr/>
        </p:nvSpPr>
        <p:spPr>
          <a:xfrm>
            <a:off x="2774236" y="2920300"/>
            <a:ext cx="6547556" cy="3080399"/>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endParaRPr lang="en-US"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27704" y="3558377"/>
            <a:ext cx="1473921" cy="2063489"/>
          </a:xfrm>
          <a:prstGeom prst="rect">
            <a:avLst/>
          </a:prstGeom>
        </p:spPr>
      </p:pic>
      <p:sp>
        <p:nvSpPr>
          <p:cNvPr id="7" name="TextBox 6"/>
          <p:cNvSpPr txBox="1"/>
          <p:nvPr/>
        </p:nvSpPr>
        <p:spPr>
          <a:xfrm>
            <a:off x="6475489" y="3019277"/>
            <a:ext cx="3249259" cy="1815882"/>
          </a:xfrm>
          <a:prstGeom prst="rect">
            <a:avLst/>
          </a:prstGeom>
          <a:noFill/>
        </p:spPr>
        <p:txBody>
          <a:bodyPr wrap="square" rtlCol="0">
            <a:spAutoFit/>
          </a:bodyPr>
          <a:lstStyle/>
          <a:p>
            <a:r>
              <a:rPr lang="en-US" sz="2800" dirty="0" smtClean="0"/>
              <a:t>Neural engineering helps to fix these disturbances to the nervous system</a:t>
            </a:r>
            <a:endParaRPr lang="en-US" sz="2800" dirty="0"/>
          </a:p>
        </p:txBody>
      </p:sp>
    </p:spTree>
    <p:extLst>
      <p:ext uri="{BB962C8B-B14F-4D97-AF65-F5344CB8AC3E}">
        <p14:creationId xmlns:p14="http://schemas.microsoft.com/office/powerpoint/2010/main" val="2009943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500" fill="hold"/>
                                        <p:tgtEl>
                                          <p:spTgt spid="14"/>
                                        </p:tgtEl>
                                        <p:attrNameLst>
                                          <p:attrName>ppt_x</p:attrName>
                                        </p:attrNameLst>
                                      </p:cBhvr>
                                      <p:tavLst>
                                        <p:tav tm="0">
                                          <p:val>
                                            <p:strVal val="#ppt_x"/>
                                          </p:val>
                                        </p:tav>
                                        <p:tav tm="100000">
                                          <p:val>
                                            <p:strVal val="#ppt_x"/>
                                          </p:val>
                                        </p:tav>
                                      </p:tavLst>
                                    </p:anim>
                                    <p:anim calcmode="lin" valueType="num">
                                      <p:cBhvr additive="base">
                                        <p:cTn id="2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ppt_x"/>
                                          </p:val>
                                        </p:tav>
                                        <p:tav tm="100000">
                                          <p:val>
                                            <p:strVal val="#ppt_x"/>
                                          </p:val>
                                        </p:tav>
                                      </p:tavLst>
                                    </p:anim>
                                    <p:anim calcmode="lin" valueType="num">
                                      <p:cBhvr additive="base">
                                        <p:cTn id="3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1000"/>
                                        <p:tgtEl>
                                          <p:spTgt spid="7"/>
                                        </p:tgtEl>
                                      </p:cBhvr>
                                    </p:animEffect>
                                    <p:anim calcmode="lin" valueType="num">
                                      <p:cBhvr>
                                        <p:cTn id="41" dur="1000" fill="hold"/>
                                        <p:tgtEl>
                                          <p:spTgt spid="7"/>
                                        </p:tgtEl>
                                        <p:attrNameLst>
                                          <p:attrName>ppt_x</p:attrName>
                                        </p:attrNameLst>
                                      </p:cBhvr>
                                      <p:tavLst>
                                        <p:tav tm="0">
                                          <p:val>
                                            <p:strVal val="#ppt_x"/>
                                          </p:val>
                                        </p:tav>
                                        <p:tav tm="100000">
                                          <p:val>
                                            <p:strVal val="#ppt_x"/>
                                          </p:val>
                                        </p:tav>
                                      </p:tavLst>
                                    </p:anim>
                                    <p:anim calcmode="lin" valueType="num">
                                      <p:cBhvr>
                                        <p:cTn id="4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P spid="11" grpId="0"/>
      <p:bldP spid="14" grpId="0"/>
      <p:bldP spid="1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903186" y="52111"/>
            <a:ext cx="6746873" cy="984598"/>
          </a:xfrm>
        </p:spPr>
        <p:txBody>
          <a:bodyPr>
            <a:normAutofit fontScale="90000"/>
          </a:bodyPr>
          <a:lstStyle/>
          <a:p>
            <a:r>
              <a:rPr lang="en-US" dirty="0" smtClean="0"/>
              <a:t>Disturbance to Nervous System</a:t>
            </a:r>
            <a:endParaRPr lang="en-US" dirty="0"/>
          </a:p>
        </p:txBody>
      </p:sp>
      <p:sp>
        <p:nvSpPr>
          <p:cNvPr id="3" name="Content Placeholder 2"/>
          <p:cNvSpPr>
            <a:spLocks noGrp="1"/>
          </p:cNvSpPr>
          <p:nvPr>
            <p:ph idx="1"/>
          </p:nvPr>
        </p:nvSpPr>
        <p:spPr>
          <a:xfrm>
            <a:off x="342497" y="905999"/>
            <a:ext cx="2417939" cy="640469"/>
          </a:xfrm>
        </p:spPr>
        <p:txBody>
          <a:bodyPr>
            <a:normAutofit/>
          </a:bodyPr>
          <a:lstStyle/>
          <a:p>
            <a:pPr marL="0" indent="0">
              <a:buNone/>
            </a:pPr>
            <a:r>
              <a:rPr lang="en-US" dirty="0" smtClean="0"/>
              <a:t>Disturbance</a:t>
            </a:r>
          </a:p>
          <a:p>
            <a:endParaRPr lang="en-US" dirty="0"/>
          </a:p>
        </p:txBody>
      </p:sp>
      <p:cxnSp>
        <p:nvCxnSpPr>
          <p:cNvPr id="5" name="Straight Connector 4"/>
          <p:cNvCxnSpPr/>
          <p:nvPr/>
        </p:nvCxnSpPr>
        <p:spPr>
          <a:xfrm>
            <a:off x="699911" y="876825"/>
            <a:ext cx="1065671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flipV="1">
            <a:off x="2723283" y="243738"/>
            <a:ext cx="15603" cy="6089329"/>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Content Placeholder 2"/>
          <p:cNvSpPr txBox="1">
            <a:spLocks/>
          </p:cNvSpPr>
          <p:nvPr/>
        </p:nvSpPr>
        <p:spPr>
          <a:xfrm>
            <a:off x="2722914" y="906000"/>
            <a:ext cx="7107415" cy="640469"/>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t>Injury or not functioning properly</a:t>
            </a:r>
          </a:p>
          <a:p>
            <a:endParaRPr lang="en-US" dirty="0"/>
          </a:p>
        </p:txBody>
      </p:sp>
      <p:sp>
        <p:nvSpPr>
          <p:cNvPr id="11" name="Content Placeholder 2"/>
          <p:cNvSpPr txBox="1">
            <a:spLocks/>
          </p:cNvSpPr>
          <p:nvPr/>
        </p:nvSpPr>
        <p:spPr>
          <a:xfrm>
            <a:off x="254392" y="1717219"/>
            <a:ext cx="2417939" cy="92438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dirty="0" smtClean="0"/>
              <a:t>What are some examples? </a:t>
            </a:r>
          </a:p>
          <a:p>
            <a:endParaRPr lang="en-US" dirty="0"/>
          </a:p>
        </p:txBody>
      </p:sp>
      <p:sp>
        <p:nvSpPr>
          <p:cNvPr id="14" name="Rectangle 13"/>
          <p:cNvSpPr/>
          <p:nvPr/>
        </p:nvSpPr>
        <p:spPr>
          <a:xfrm>
            <a:off x="2870866" y="1717219"/>
            <a:ext cx="8297333" cy="461665"/>
          </a:xfrm>
          <a:prstGeom prst="rect">
            <a:avLst/>
          </a:prstGeom>
        </p:spPr>
        <p:txBody>
          <a:bodyPr wrap="square">
            <a:spAutoFit/>
          </a:bodyPr>
          <a:lstStyle/>
          <a:p>
            <a:r>
              <a:rPr lang="en-US" sz="2400" dirty="0" smtClean="0"/>
              <a:t>(team discussion)</a:t>
            </a:r>
            <a:endParaRPr lang="en-US" sz="2400" dirty="0"/>
          </a:p>
        </p:txBody>
      </p:sp>
      <p:sp>
        <p:nvSpPr>
          <p:cNvPr id="15" name="Content Placeholder 2"/>
          <p:cNvSpPr txBox="1">
            <a:spLocks/>
          </p:cNvSpPr>
          <p:nvPr/>
        </p:nvSpPr>
        <p:spPr>
          <a:xfrm>
            <a:off x="254392" y="2920299"/>
            <a:ext cx="2594151" cy="895344"/>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4200" dirty="0" smtClean="0"/>
              <a:t>Class list of examples</a:t>
            </a:r>
          </a:p>
          <a:p>
            <a:endParaRPr lang="en-US" dirty="0"/>
          </a:p>
        </p:txBody>
      </p:sp>
      <p:sp>
        <p:nvSpPr>
          <p:cNvPr id="16" name="Content Placeholder 2"/>
          <p:cNvSpPr txBox="1">
            <a:spLocks/>
          </p:cNvSpPr>
          <p:nvPr/>
        </p:nvSpPr>
        <p:spPr>
          <a:xfrm>
            <a:off x="2774236" y="2920300"/>
            <a:ext cx="6547556" cy="3080399"/>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2000" dirty="0" smtClean="0"/>
              <a:t>Concussion</a:t>
            </a:r>
          </a:p>
          <a:p>
            <a:pPr marL="0" indent="0">
              <a:buFont typeface="Arial" panose="020B0604020202020204" pitchFamily="34" charset="0"/>
              <a:buNone/>
            </a:pPr>
            <a:r>
              <a:rPr lang="en-US" sz="2000" dirty="0" smtClean="0"/>
              <a:t>Paralysis</a:t>
            </a:r>
          </a:p>
          <a:p>
            <a:pPr marL="0" indent="0">
              <a:buFont typeface="Arial" panose="020B0604020202020204" pitchFamily="34" charset="0"/>
              <a:buNone/>
            </a:pPr>
            <a:r>
              <a:rPr lang="en-US" sz="2000" dirty="0" smtClean="0"/>
              <a:t>Traumatic Brain Injury</a:t>
            </a:r>
          </a:p>
          <a:p>
            <a:pPr marL="0" indent="0">
              <a:buFont typeface="Arial" panose="020B0604020202020204" pitchFamily="34" charset="0"/>
              <a:buNone/>
            </a:pPr>
            <a:r>
              <a:rPr lang="en-US" sz="2000" dirty="0" smtClean="0"/>
              <a:t>Stroke</a:t>
            </a:r>
          </a:p>
          <a:p>
            <a:pPr marL="0" indent="0">
              <a:buFont typeface="Arial" panose="020B0604020202020204" pitchFamily="34" charset="0"/>
              <a:buNone/>
            </a:pPr>
            <a:r>
              <a:rPr lang="en-US" sz="2000" dirty="0" smtClean="0"/>
              <a:t>Amputation</a:t>
            </a:r>
          </a:p>
          <a:p>
            <a:pPr marL="0" indent="0">
              <a:buFont typeface="Arial" panose="020B0604020202020204" pitchFamily="34" charset="0"/>
              <a:buNone/>
            </a:pPr>
            <a:r>
              <a:rPr lang="en-US" sz="2000" dirty="0" smtClean="0"/>
              <a:t>Nerve Damage</a:t>
            </a:r>
            <a:endParaRPr lang="en-US"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27704" y="3558377"/>
            <a:ext cx="1473921" cy="2063489"/>
          </a:xfrm>
          <a:prstGeom prst="rect">
            <a:avLst/>
          </a:prstGeom>
        </p:spPr>
      </p:pic>
    </p:spTree>
    <p:extLst>
      <p:ext uri="{BB962C8B-B14F-4D97-AF65-F5344CB8AC3E}">
        <p14:creationId xmlns:p14="http://schemas.microsoft.com/office/powerpoint/2010/main" val="314196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500" fill="hold"/>
                                        <p:tgtEl>
                                          <p:spTgt spid="14"/>
                                        </p:tgtEl>
                                        <p:attrNameLst>
                                          <p:attrName>ppt_x</p:attrName>
                                        </p:attrNameLst>
                                      </p:cBhvr>
                                      <p:tavLst>
                                        <p:tav tm="0">
                                          <p:val>
                                            <p:strVal val="#ppt_x"/>
                                          </p:val>
                                        </p:tav>
                                        <p:tav tm="100000">
                                          <p:val>
                                            <p:strVal val="#ppt_x"/>
                                          </p:val>
                                        </p:tav>
                                      </p:tavLst>
                                    </p:anim>
                                    <p:anim calcmode="lin" valueType="num">
                                      <p:cBhvr additive="base">
                                        <p:cTn id="2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ppt_x"/>
                                          </p:val>
                                        </p:tav>
                                        <p:tav tm="100000">
                                          <p:val>
                                            <p:strVal val="#ppt_x"/>
                                          </p:val>
                                        </p:tav>
                                      </p:tavLst>
                                    </p:anim>
                                    <p:anim calcmode="lin" valueType="num">
                                      <p:cBhvr additive="base">
                                        <p:cTn id="3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16">
                                            <p:txEl>
                                              <p:pRg st="0" end="0"/>
                                            </p:txEl>
                                          </p:spTgt>
                                        </p:tgtEl>
                                        <p:attrNameLst>
                                          <p:attrName>style.visibility</p:attrName>
                                        </p:attrNameLst>
                                      </p:cBhvr>
                                      <p:to>
                                        <p:strVal val="visible"/>
                                      </p:to>
                                    </p:set>
                                    <p:anim calcmode="lin" valueType="num">
                                      <p:cBhvr additive="base">
                                        <p:cTn id="40"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16">
                                            <p:txEl>
                                              <p:pRg st="1" end="1"/>
                                            </p:txEl>
                                          </p:spTgt>
                                        </p:tgtEl>
                                        <p:attrNameLst>
                                          <p:attrName>style.visibility</p:attrName>
                                        </p:attrNameLst>
                                      </p:cBhvr>
                                      <p:to>
                                        <p:strVal val="visible"/>
                                      </p:to>
                                    </p:set>
                                    <p:anim calcmode="lin" valueType="num">
                                      <p:cBhvr additive="base">
                                        <p:cTn id="46"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16">
                                            <p:txEl>
                                              <p:pRg st="2" end="2"/>
                                            </p:txEl>
                                          </p:spTgt>
                                        </p:tgtEl>
                                        <p:attrNameLst>
                                          <p:attrName>style.visibility</p:attrName>
                                        </p:attrNameLst>
                                      </p:cBhvr>
                                      <p:to>
                                        <p:strVal val="visible"/>
                                      </p:to>
                                    </p:set>
                                    <p:anim calcmode="lin" valueType="num">
                                      <p:cBhvr additive="base">
                                        <p:cTn id="52"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16">
                                            <p:txEl>
                                              <p:pRg st="3" end="3"/>
                                            </p:txEl>
                                          </p:spTgt>
                                        </p:tgtEl>
                                        <p:attrNameLst>
                                          <p:attrName>style.visibility</p:attrName>
                                        </p:attrNameLst>
                                      </p:cBhvr>
                                      <p:to>
                                        <p:strVal val="visible"/>
                                      </p:to>
                                    </p:set>
                                    <p:anim calcmode="lin" valueType="num">
                                      <p:cBhvr additive="base">
                                        <p:cTn id="58"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16">
                                            <p:txEl>
                                              <p:pRg st="4" end="4"/>
                                            </p:txEl>
                                          </p:spTgt>
                                        </p:tgtEl>
                                        <p:attrNameLst>
                                          <p:attrName>style.visibility</p:attrName>
                                        </p:attrNameLst>
                                      </p:cBhvr>
                                      <p:to>
                                        <p:strVal val="visible"/>
                                      </p:to>
                                    </p:set>
                                    <p:anim calcmode="lin" valueType="num">
                                      <p:cBhvr additive="base">
                                        <p:cTn id="64"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nodeType="clickEffect">
                                  <p:stCondLst>
                                    <p:cond delay="0"/>
                                  </p:stCondLst>
                                  <p:childTnLst>
                                    <p:set>
                                      <p:cBhvr>
                                        <p:cTn id="69" dur="1" fill="hold">
                                          <p:stCondLst>
                                            <p:cond delay="0"/>
                                          </p:stCondLst>
                                        </p:cTn>
                                        <p:tgtEl>
                                          <p:spTgt spid="16">
                                            <p:txEl>
                                              <p:pRg st="5" end="5"/>
                                            </p:txEl>
                                          </p:spTgt>
                                        </p:tgtEl>
                                        <p:attrNameLst>
                                          <p:attrName>style.visibility</p:attrName>
                                        </p:attrNameLst>
                                      </p:cBhvr>
                                      <p:to>
                                        <p:strVal val="visible"/>
                                      </p:to>
                                    </p:set>
                                    <p:anim calcmode="lin" valueType="num">
                                      <p:cBhvr additive="base">
                                        <p:cTn id="70" dur="500" fill="hold"/>
                                        <p:tgtEl>
                                          <p:spTgt spid="16">
                                            <p:txEl>
                                              <p:pRg st="5" end="5"/>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1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P spid="11" grpId="0"/>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8347" y="20102"/>
            <a:ext cx="9905998" cy="1196833"/>
          </a:xfrm>
        </p:spPr>
        <p:txBody>
          <a:bodyPr/>
          <a:lstStyle/>
          <a:p>
            <a:r>
              <a:rPr lang="en-US" dirty="0" smtClean="0"/>
              <a:t>Neural engineering examples</a:t>
            </a:r>
            <a:endParaRPr lang="en-US" dirty="0"/>
          </a:p>
        </p:txBody>
      </p:sp>
      <p:sp>
        <p:nvSpPr>
          <p:cNvPr id="3" name="Content Placeholder 2"/>
          <p:cNvSpPr>
            <a:spLocks noGrp="1"/>
          </p:cNvSpPr>
          <p:nvPr>
            <p:ph idx="1"/>
          </p:nvPr>
        </p:nvSpPr>
        <p:spPr>
          <a:xfrm>
            <a:off x="497541" y="1021976"/>
            <a:ext cx="11147611" cy="5338483"/>
          </a:xfrm>
        </p:spPr>
        <p:txBody>
          <a:bodyPr>
            <a:normAutofit/>
          </a:bodyPr>
          <a:lstStyle/>
          <a:p>
            <a:r>
              <a:rPr lang="en-US" dirty="0" smtClean="0"/>
              <a:t>Pull 1 page from envelope</a:t>
            </a:r>
          </a:p>
          <a:p>
            <a:r>
              <a:rPr lang="en-US" dirty="0" smtClean="0"/>
              <a:t>Review page</a:t>
            </a:r>
          </a:p>
          <a:p>
            <a:r>
              <a:rPr lang="en-US" dirty="0" smtClean="0"/>
              <a:t>Fill in table information</a:t>
            </a:r>
          </a:p>
          <a:p>
            <a:r>
              <a:rPr lang="en-US" dirty="0" smtClean="0"/>
              <a:t>Put page back into envelope</a:t>
            </a:r>
          </a:p>
          <a:p>
            <a:r>
              <a:rPr lang="en-US" dirty="0" smtClean="0"/>
              <a:t>Check-in with someone that had the same page. Do you need to modify your table?</a:t>
            </a:r>
          </a:p>
          <a:p>
            <a:r>
              <a:rPr lang="en-US" dirty="0" smtClean="0"/>
              <a:t>Share with teammates</a:t>
            </a:r>
          </a:p>
          <a:p>
            <a:pPr lvl="1"/>
            <a:r>
              <a:rPr lang="en-US" sz="2400" dirty="0" smtClean="0"/>
              <a:t>Sharer: CANNOT show table, must vocalize information</a:t>
            </a:r>
          </a:p>
          <a:p>
            <a:pPr lvl="1"/>
            <a:r>
              <a:rPr lang="en-US" sz="2400" dirty="0" smtClean="0"/>
              <a:t>Listeners: Make sure to repeat back what you heard so that sharer can verify the information.</a:t>
            </a:r>
            <a:endParaRPr lang="en-US" sz="24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6564" y="779883"/>
            <a:ext cx="2466478" cy="2357235"/>
          </a:xfrm>
          <a:prstGeom prst="rect">
            <a:avLst/>
          </a:prstGeom>
        </p:spPr>
      </p:pic>
    </p:spTree>
    <p:extLst>
      <p:ext uri="{BB962C8B-B14F-4D97-AF65-F5344CB8AC3E}">
        <p14:creationId xmlns:p14="http://schemas.microsoft.com/office/powerpoint/2010/main" val="317370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118347" y="20102"/>
            <a:ext cx="9905998" cy="1196833"/>
          </a:xfrm>
        </p:spPr>
        <p:txBody>
          <a:bodyPr/>
          <a:lstStyle/>
          <a:p>
            <a:r>
              <a:rPr lang="en-US" dirty="0" smtClean="0"/>
              <a:t>Neural engineering examples</a:t>
            </a:r>
            <a:endParaRPr lang="en-US" dirty="0"/>
          </a:p>
        </p:txBody>
      </p:sp>
      <p:sp>
        <p:nvSpPr>
          <p:cNvPr id="3" name="Content Placeholder 2"/>
          <p:cNvSpPr>
            <a:spLocks noGrp="1"/>
          </p:cNvSpPr>
          <p:nvPr>
            <p:ph idx="1"/>
          </p:nvPr>
        </p:nvSpPr>
        <p:spPr>
          <a:xfrm>
            <a:off x="497541" y="1021976"/>
            <a:ext cx="11147611" cy="5338483"/>
          </a:xfrm>
        </p:spPr>
        <p:txBody>
          <a:bodyPr>
            <a:normAutofit/>
          </a:bodyPr>
          <a:lstStyle/>
          <a:p>
            <a:pPr marL="0" indent="0">
              <a:buNone/>
            </a:pPr>
            <a:r>
              <a:rPr lang="en-US" b="1" dirty="0" smtClean="0">
                <a:solidFill>
                  <a:srgbClr val="FFC000"/>
                </a:solidFill>
              </a:rPr>
              <a:t>See </a:t>
            </a:r>
            <a:r>
              <a:rPr lang="en-US" b="1" i="1" dirty="0" smtClean="0">
                <a:solidFill>
                  <a:srgbClr val="FFC000"/>
                </a:solidFill>
              </a:rPr>
              <a:t>Neural Engineering Examples Teacher Key </a:t>
            </a:r>
            <a:r>
              <a:rPr lang="en-US" b="1" dirty="0" smtClean="0">
                <a:solidFill>
                  <a:srgbClr val="FFC000"/>
                </a:solidFill>
              </a:rPr>
              <a:t>for some examples of responses based on the readings.  </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5409" y="1524950"/>
            <a:ext cx="2466478" cy="2357235"/>
          </a:xfrm>
          <a:prstGeom prst="rect">
            <a:avLst/>
          </a:prstGeom>
        </p:spPr>
      </p:pic>
    </p:spTree>
    <p:extLst>
      <p:ext uri="{BB962C8B-B14F-4D97-AF65-F5344CB8AC3E}">
        <p14:creationId xmlns:p14="http://schemas.microsoft.com/office/powerpoint/2010/main" val="2600850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Neuroprosthetics. Try to fill in table as you watch the video.</a:t>
            </a:r>
            <a:endParaRPr lang="en-US" dirty="0"/>
          </a:p>
        </p:txBody>
      </p:sp>
      <p:pic>
        <p:nvPicPr>
          <p:cNvPr id="4" name="yff20TlHv34"/>
          <p:cNvPicPr>
            <a:picLocks noGrp="1" noRot="1" noChangeAspect="1"/>
          </p:cNvPicPr>
          <p:nvPr>
            <p:ph idx="1"/>
            <a:videoFile r:link="rId1"/>
          </p:nvPr>
        </p:nvPicPr>
        <p:blipFill>
          <a:blip r:embed="rId4"/>
          <a:stretch>
            <a:fillRect/>
          </a:stretch>
        </p:blipFill>
        <p:spPr>
          <a:xfrm>
            <a:off x="1450890" y="3301980"/>
            <a:ext cx="4572000" cy="2571750"/>
          </a:xfrm>
          <a:prstGeom prst="rect">
            <a:avLst/>
          </a:prstGeom>
        </p:spPr>
      </p:pic>
      <p:sp>
        <p:nvSpPr>
          <p:cNvPr id="10" name="Rectangle 9"/>
          <p:cNvSpPr/>
          <p:nvPr/>
        </p:nvSpPr>
        <p:spPr>
          <a:xfrm>
            <a:off x="1252107" y="2314031"/>
            <a:ext cx="6523902" cy="923330"/>
          </a:xfrm>
          <a:prstGeom prst="rect">
            <a:avLst/>
          </a:prstGeom>
        </p:spPr>
        <p:txBody>
          <a:bodyPr wrap="none">
            <a:spAutoFit/>
          </a:bodyPr>
          <a:lstStyle/>
          <a:p>
            <a:r>
              <a:rPr lang="en-US" b="1" dirty="0" smtClean="0"/>
              <a:t>Paralyzed Man Moves Robotic Arm with His Thoughts</a:t>
            </a:r>
          </a:p>
          <a:p>
            <a:r>
              <a:rPr lang="en-US" dirty="0" smtClean="0"/>
              <a:t>University of Pittsburgh Medical Center (7:24 min)</a:t>
            </a:r>
            <a:endParaRPr lang="en-US" dirty="0"/>
          </a:p>
          <a:p>
            <a:r>
              <a:rPr lang="en-US">
                <a:hlinkClick r:id="rId5"/>
              </a:rPr>
              <a:t>http</a:t>
            </a:r>
            <a:r>
              <a:rPr lang="en-US">
                <a:hlinkClick r:id="rId5"/>
              </a:rPr>
              <a:t>://</a:t>
            </a:r>
            <a:r>
              <a:rPr lang="en-US" smtClean="0">
                <a:hlinkClick r:id="rId5"/>
              </a:rPr>
              <a:t>www.upmc.com/media/pages/video.aspx?k=tim%20hemmes</a:t>
            </a:r>
            <a:r>
              <a:rPr lang="en-US" smtClean="0"/>
              <a:t> </a:t>
            </a:r>
            <a:endParaRPr lang="en-US" dirty="0"/>
          </a:p>
        </p:txBody>
      </p:sp>
    </p:spTree>
    <p:extLst>
      <p:ext uri="{BB962C8B-B14F-4D97-AF65-F5344CB8AC3E}">
        <p14:creationId xmlns:p14="http://schemas.microsoft.com/office/powerpoint/2010/main" val="1618625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5280" y="144385"/>
            <a:ext cx="9905998" cy="1007082"/>
          </a:xfrm>
        </p:spPr>
        <p:txBody>
          <a:bodyPr/>
          <a:lstStyle/>
          <a:p>
            <a:r>
              <a:rPr lang="en-US" dirty="0" smtClean="0"/>
              <a:t>Example of Brain-Computer interface</a:t>
            </a:r>
            <a:endParaRPr lang="en-US" dirty="0"/>
          </a:p>
        </p:txBody>
      </p:sp>
      <p:pic>
        <p:nvPicPr>
          <p:cNvPr id="5" name="Content Placeholder 4"/>
          <p:cNvPicPr>
            <a:picLocks noGrp="1" noChangeAspect="1"/>
          </p:cNvPicPr>
          <p:nvPr>
            <p:ph sz="half" idx="2"/>
          </p:nvPr>
        </p:nvPicPr>
        <p:blipFill>
          <a:blip r:embed="rId3"/>
          <a:stretch>
            <a:fillRect/>
          </a:stretch>
        </p:blipFill>
        <p:spPr>
          <a:xfrm>
            <a:off x="5078777" y="956910"/>
            <a:ext cx="6612102" cy="4405312"/>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937200138"/>
              </p:ext>
            </p:extLst>
          </p:nvPr>
        </p:nvGraphicFramePr>
        <p:xfrm>
          <a:off x="618243" y="973490"/>
          <a:ext cx="4269845" cy="5009619"/>
        </p:xfrm>
        <a:graphic>
          <a:graphicData uri="http://schemas.openxmlformats.org/drawingml/2006/table">
            <a:tbl>
              <a:tblPr firstRow="1" firstCol="1" bandRow="1">
                <a:tableStyleId>{3C2FFA5D-87B4-456A-9821-1D502468CF0F}</a:tableStyleId>
              </a:tblPr>
              <a:tblGrid>
                <a:gridCol w="1039614"/>
                <a:gridCol w="3230231"/>
              </a:tblGrid>
              <a:tr h="469248">
                <a:tc>
                  <a:txBody>
                    <a:bodyPr/>
                    <a:lstStyle/>
                    <a:p>
                      <a:pPr marL="0" marR="0">
                        <a:lnSpc>
                          <a:spcPct val="107000"/>
                        </a:lnSpc>
                        <a:spcBef>
                          <a:spcPts val="0"/>
                        </a:spcBef>
                        <a:spcAft>
                          <a:spcPts val="0"/>
                        </a:spcAft>
                      </a:pPr>
                      <a:r>
                        <a:rPr lang="en-US" sz="1400"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Inputs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c>
                  <a:txBody>
                    <a:bodyPr/>
                    <a:lstStyle/>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r>
              <a:tr h="469248">
                <a:tc>
                  <a:txBody>
                    <a:bodyPr/>
                    <a:lstStyle/>
                    <a:p>
                      <a:pPr marL="0" marR="0">
                        <a:lnSpc>
                          <a:spcPct val="107000"/>
                        </a:lnSpc>
                        <a:spcBef>
                          <a:spcPts val="0"/>
                        </a:spcBef>
                        <a:spcAft>
                          <a:spcPts val="0"/>
                        </a:spcAft>
                      </a:pPr>
                      <a:r>
                        <a:rPr lang="en-US" sz="1400" dirty="0" smtClean="0">
                          <a:effectLst/>
                        </a:rPr>
                        <a:t>Outputs</a:t>
                      </a:r>
                      <a:r>
                        <a:rPr lang="en-US"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r>
              <a:tr h="834936">
                <a:tc>
                  <a:txBody>
                    <a:bodyPr/>
                    <a:lstStyle/>
                    <a:p>
                      <a:pPr marL="0" marR="0">
                        <a:lnSpc>
                          <a:spcPct val="107000"/>
                        </a:lnSpc>
                        <a:spcBef>
                          <a:spcPts val="0"/>
                        </a:spcBef>
                        <a:spcAft>
                          <a:spcPts val="0"/>
                        </a:spcAft>
                      </a:pPr>
                      <a:r>
                        <a:rPr lang="en-US" sz="1400" dirty="0">
                          <a:effectLst/>
                        </a:rPr>
                        <a:t>Disturbance: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c>
                  <a:txBody>
                    <a:bodyPr/>
                    <a:lstStyle/>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r>
              <a:tr h="1566315">
                <a:tc>
                  <a:txBody>
                    <a:bodyPr/>
                    <a:lstStyle/>
                    <a:p>
                      <a:pPr marL="0" marR="0">
                        <a:lnSpc>
                          <a:spcPct val="107000"/>
                        </a:lnSpc>
                        <a:spcBef>
                          <a:spcPts val="0"/>
                        </a:spcBef>
                        <a:spcAft>
                          <a:spcPts val="0"/>
                        </a:spcAft>
                      </a:pPr>
                      <a:r>
                        <a:rPr lang="en-US" sz="1400" dirty="0">
                          <a:effectLst/>
                        </a:rPr>
                        <a:t>Description of how device fixes disturbance: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c>
                  <a:txBody>
                    <a:bodyPr/>
                    <a:lstStyle/>
                    <a:p>
                      <a:pPr marL="0" marR="0">
                        <a:lnSpc>
                          <a:spcPct val="107000"/>
                        </a:lnSpc>
                        <a:spcBef>
                          <a:spcPts val="0"/>
                        </a:spcBef>
                        <a:spcAft>
                          <a:spcPts val="0"/>
                        </a:spcAft>
                      </a:pPr>
                      <a:r>
                        <a:rPr lang="en-US" sz="1100">
                          <a:effectLst/>
                        </a:rPr>
                        <a:t> </a:t>
                      </a:r>
                    </a:p>
                    <a:p>
                      <a:pPr marL="0" marR="0">
                        <a:lnSpc>
                          <a:spcPct val="107000"/>
                        </a:lnSpc>
                        <a:spcBef>
                          <a:spcPts val="0"/>
                        </a:spcBef>
                        <a:spcAft>
                          <a:spcPts val="0"/>
                        </a:spcAft>
                      </a:pPr>
                      <a:r>
                        <a:rPr lang="en-US" sz="1100">
                          <a:effectLst/>
                        </a:rPr>
                        <a:t> </a:t>
                      </a:r>
                    </a:p>
                    <a:p>
                      <a:pPr marL="0" marR="0">
                        <a:lnSpc>
                          <a:spcPct val="107000"/>
                        </a:lnSpc>
                        <a:spcBef>
                          <a:spcPts val="0"/>
                        </a:spcBef>
                        <a:spcAft>
                          <a:spcPts val="0"/>
                        </a:spcAft>
                      </a:pPr>
                      <a:r>
                        <a:rPr lang="en-US" sz="1100">
                          <a:effectLst/>
                        </a:rPr>
                        <a:t> </a:t>
                      </a:r>
                    </a:p>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r>
              <a:tr h="834936">
                <a:tc>
                  <a:txBody>
                    <a:bodyPr/>
                    <a:lstStyle/>
                    <a:p>
                      <a:pPr marL="0" marR="0">
                        <a:lnSpc>
                          <a:spcPct val="107000"/>
                        </a:lnSpc>
                        <a:spcBef>
                          <a:spcPts val="0"/>
                        </a:spcBef>
                        <a:spcAft>
                          <a:spcPts val="0"/>
                        </a:spcAft>
                      </a:pPr>
                      <a:r>
                        <a:rPr lang="en-US" sz="1400" dirty="0">
                          <a:effectLst/>
                        </a:rPr>
                        <a:t>Nodes: (main parts)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r>
              <a:tr h="834936">
                <a:tc>
                  <a:txBody>
                    <a:bodyPr/>
                    <a:lstStyle/>
                    <a:p>
                      <a:pPr marL="0" marR="0">
                        <a:lnSpc>
                          <a:spcPct val="107000"/>
                        </a:lnSpc>
                        <a:spcBef>
                          <a:spcPts val="0"/>
                        </a:spcBef>
                        <a:spcAft>
                          <a:spcPts val="0"/>
                        </a:spcAft>
                      </a:pPr>
                      <a:r>
                        <a:rPr lang="en-US" sz="1400" dirty="0">
                          <a:effectLst/>
                        </a:rPr>
                        <a:t>Edges: (how connected?)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c>
                  <a:txBody>
                    <a:bodyPr/>
                    <a:lstStyle/>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r>
            </a:tbl>
          </a:graphicData>
        </a:graphic>
      </p:graphicFrame>
      <p:sp>
        <p:nvSpPr>
          <p:cNvPr id="11" name="Rectangle 10"/>
          <p:cNvSpPr/>
          <p:nvPr/>
        </p:nvSpPr>
        <p:spPr>
          <a:xfrm>
            <a:off x="5688231" y="5554133"/>
            <a:ext cx="5280035"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Is there feedback?</a:t>
            </a:r>
            <a:endParaRPr lang="en-US" sz="54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25282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175280" y="144385"/>
            <a:ext cx="9905998" cy="1007082"/>
          </a:xfrm>
        </p:spPr>
        <p:txBody>
          <a:bodyPr/>
          <a:lstStyle/>
          <a:p>
            <a:r>
              <a:rPr lang="en-US" dirty="0" smtClean="0"/>
              <a:t>Example of Brain Computer interface</a:t>
            </a:r>
            <a:endParaRPr lang="en-US" dirty="0"/>
          </a:p>
        </p:txBody>
      </p:sp>
      <p:pic>
        <p:nvPicPr>
          <p:cNvPr id="5" name="Content Placeholder 4"/>
          <p:cNvPicPr>
            <a:picLocks noGrp="1" noChangeAspect="1"/>
          </p:cNvPicPr>
          <p:nvPr>
            <p:ph sz="half" idx="2"/>
          </p:nvPr>
        </p:nvPicPr>
        <p:blipFill>
          <a:blip r:embed="rId3"/>
          <a:stretch>
            <a:fillRect/>
          </a:stretch>
        </p:blipFill>
        <p:spPr>
          <a:xfrm>
            <a:off x="5078777" y="956910"/>
            <a:ext cx="6612102" cy="4405312"/>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1158589745"/>
              </p:ext>
            </p:extLst>
          </p:nvPr>
        </p:nvGraphicFramePr>
        <p:xfrm>
          <a:off x="618243" y="973490"/>
          <a:ext cx="4269845" cy="5009619"/>
        </p:xfrm>
        <a:graphic>
          <a:graphicData uri="http://schemas.openxmlformats.org/drawingml/2006/table">
            <a:tbl>
              <a:tblPr firstRow="1" firstCol="1" bandRow="1">
                <a:tableStyleId>{3C2FFA5D-87B4-456A-9821-1D502468CF0F}</a:tableStyleId>
              </a:tblPr>
              <a:tblGrid>
                <a:gridCol w="1039614"/>
                <a:gridCol w="3230231"/>
              </a:tblGrid>
              <a:tr h="469248">
                <a:tc>
                  <a:txBody>
                    <a:bodyPr/>
                    <a:lstStyle/>
                    <a:p>
                      <a:pPr marL="0" marR="0">
                        <a:lnSpc>
                          <a:spcPct val="107000"/>
                        </a:lnSpc>
                        <a:spcBef>
                          <a:spcPts val="0"/>
                        </a:spcBef>
                        <a:spcAft>
                          <a:spcPts val="0"/>
                        </a:spcAft>
                      </a:pPr>
                      <a:r>
                        <a:rPr lang="en-US" sz="1400"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Inputs</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c>
                  <a:txBody>
                    <a:bodyPr/>
                    <a:lstStyle/>
                    <a:p>
                      <a:pPr marL="0" marR="0">
                        <a:lnSpc>
                          <a:spcPct val="107000"/>
                        </a:lnSpc>
                        <a:spcBef>
                          <a:spcPts val="0"/>
                        </a:spcBef>
                        <a:spcAft>
                          <a:spcPts val="0"/>
                        </a:spcAft>
                      </a:pPr>
                      <a:r>
                        <a:rPr lang="en-US" sz="1400" b="1"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Signal</a:t>
                      </a:r>
                      <a:r>
                        <a:rPr lang="en-US" sz="1400" b="1" baseline="0"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from brain</a:t>
                      </a:r>
                      <a:endParaRPr lang="en-US"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r>
              <a:tr h="469248">
                <a:tc>
                  <a:txBody>
                    <a:bodyPr/>
                    <a:lstStyle/>
                    <a:p>
                      <a:pPr marL="0" marR="0">
                        <a:lnSpc>
                          <a:spcPct val="107000"/>
                        </a:lnSpc>
                        <a:spcBef>
                          <a:spcPts val="0"/>
                        </a:spcBef>
                        <a:spcAft>
                          <a:spcPts val="0"/>
                        </a:spcAft>
                      </a:pPr>
                      <a:r>
                        <a:rPr lang="en-US" sz="1400" dirty="0" smtClean="0">
                          <a:effectLst/>
                        </a:rPr>
                        <a:t>Outputs</a:t>
                      </a:r>
                      <a:r>
                        <a:rPr lang="en-US"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c>
                  <a:txBody>
                    <a:bodyPr/>
                    <a:lstStyle/>
                    <a:p>
                      <a:pPr marL="0" marR="0">
                        <a:lnSpc>
                          <a:spcPct val="107000"/>
                        </a:lnSpc>
                        <a:spcBef>
                          <a:spcPts val="0"/>
                        </a:spcBef>
                        <a:spcAft>
                          <a:spcPts val="0"/>
                        </a:spcAft>
                      </a:pPr>
                      <a:r>
                        <a:rPr lang="en-US" sz="1400" b="1" dirty="0">
                          <a:effectLst/>
                        </a:rPr>
                        <a:t> </a:t>
                      </a:r>
                      <a:r>
                        <a:rPr lang="en-US" sz="1400" b="1" dirty="0" smtClean="0">
                          <a:effectLst/>
                        </a:rPr>
                        <a:t>Action wanted</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r>
              <a:tr h="834936">
                <a:tc>
                  <a:txBody>
                    <a:bodyPr/>
                    <a:lstStyle/>
                    <a:p>
                      <a:pPr marL="0" marR="0">
                        <a:lnSpc>
                          <a:spcPct val="107000"/>
                        </a:lnSpc>
                        <a:spcBef>
                          <a:spcPts val="0"/>
                        </a:spcBef>
                        <a:spcAft>
                          <a:spcPts val="0"/>
                        </a:spcAft>
                      </a:pPr>
                      <a:r>
                        <a:rPr lang="en-US" sz="1400" dirty="0">
                          <a:effectLst/>
                        </a:rPr>
                        <a:t>Disturbance: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c>
                  <a:txBody>
                    <a:bodyPr/>
                    <a:lstStyle/>
                    <a:p>
                      <a:pPr marL="0" marR="0">
                        <a:lnSpc>
                          <a:spcPct val="107000"/>
                        </a:lnSpc>
                        <a:spcBef>
                          <a:spcPts val="0"/>
                        </a:spcBef>
                        <a:spcAft>
                          <a:spcPts val="0"/>
                        </a:spcAft>
                      </a:pPr>
                      <a:r>
                        <a:rPr lang="en-US" sz="1400" b="1" dirty="0" smtClean="0">
                          <a:effectLst/>
                        </a:rPr>
                        <a:t>Injury</a:t>
                      </a:r>
                      <a:r>
                        <a:rPr lang="en-US" sz="1400" b="1" baseline="0" dirty="0" smtClean="0">
                          <a:effectLst/>
                        </a:rPr>
                        <a:t> to body, perhaps paralyzed and need to interact with computer</a:t>
                      </a:r>
                      <a:endParaRPr lang="en-US" sz="1400" b="1" dirty="0">
                        <a:effectLst/>
                      </a:endParaRPr>
                    </a:p>
                    <a:p>
                      <a:pPr marL="0" marR="0">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r>
              <a:tr h="1566315">
                <a:tc>
                  <a:txBody>
                    <a:bodyPr/>
                    <a:lstStyle/>
                    <a:p>
                      <a:pPr marL="0" marR="0">
                        <a:lnSpc>
                          <a:spcPct val="107000"/>
                        </a:lnSpc>
                        <a:spcBef>
                          <a:spcPts val="0"/>
                        </a:spcBef>
                        <a:spcAft>
                          <a:spcPts val="0"/>
                        </a:spcAft>
                      </a:pPr>
                      <a:r>
                        <a:rPr lang="en-US" sz="1400" dirty="0">
                          <a:effectLst/>
                        </a:rPr>
                        <a:t>Description of how device fixes disturbance: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c>
                  <a:txBody>
                    <a:bodyPr/>
                    <a:lstStyle/>
                    <a:p>
                      <a:pPr marL="0" marR="0">
                        <a:lnSpc>
                          <a:spcPct val="107000"/>
                        </a:lnSpc>
                        <a:spcBef>
                          <a:spcPts val="0"/>
                        </a:spcBef>
                        <a:spcAft>
                          <a:spcPts val="0"/>
                        </a:spcAft>
                      </a:pPr>
                      <a:r>
                        <a:rPr lang="en-US" sz="1400" b="1" dirty="0" smtClean="0">
                          <a:effectLst/>
                        </a:rPr>
                        <a:t>Signal from brain to electrode to computer that produces required reaction</a:t>
                      </a:r>
                      <a:endParaRPr lang="en-US" sz="1400" b="1" dirty="0">
                        <a:effectLst/>
                      </a:endParaRPr>
                    </a:p>
                    <a:p>
                      <a:pPr marL="0" marR="0">
                        <a:lnSpc>
                          <a:spcPct val="107000"/>
                        </a:lnSpc>
                        <a:spcBef>
                          <a:spcPts val="0"/>
                        </a:spcBef>
                        <a:spcAft>
                          <a:spcPts val="0"/>
                        </a:spcAft>
                      </a:pPr>
                      <a:r>
                        <a:rPr lang="en-US" sz="1400" b="1" dirty="0">
                          <a:effectLst/>
                        </a:rPr>
                        <a:t> </a:t>
                      </a:r>
                    </a:p>
                    <a:p>
                      <a:pPr marL="0" marR="0">
                        <a:lnSpc>
                          <a:spcPct val="107000"/>
                        </a:lnSpc>
                        <a:spcBef>
                          <a:spcPts val="0"/>
                        </a:spcBef>
                        <a:spcAft>
                          <a:spcPts val="0"/>
                        </a:spcAft>
                      </a:pPr>
                      <a:r>
                        <a:rPr lang="en-US" sz="1400" b="1" dirty="0">
                          <a:effectLst/>
                        </a:rPr>
                        <a:t> </a:t>
                      </a:r>
                    </a:p>
                    <a:p>
                      <a:pPr marL="0" marR="0">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r>
              <a:tr h="834936">
                <a:tc>
                  <a:txBody>
                    <a:bodyPr/>
                    <a:lstStyle/>
                    <a:p>
                      <a:pPr marL="0" marR="0">
                        <a:lnSpc>
                          <a:spcPct val="107000"/>
                        </a:lnSpc>
                        <a:spcBef>
                          <a:spcPts val="0"/>
                        </a:spcBef>
                        <a:spcAft>
                          <a:spcPts val="0"/>
                        </a:spcAft>
                      </a:pPr>
                      <a:r>
                        <a:rPr lang="en-US" sz="1400" dirty="0">
                          <a:effectLst/>
                        </a:rPr>
                        <a:t>Nodes: (main parts)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c>
                  <a:txBody>
                    <a:bodyPr/>
                    <a:lstStyle/>
                    <a:p>
                      <a:pPr marL="0" marR="0">
                        <a:lnSpc>
                          <a:spcPct val="107000"/>
                        </a:lnSpc>
                        <a:spcBef>
                          <a:spcPts val="0"/>
                        </a:spcBef>
                        <a:spcAft>
                          <a:spcPts val="0"/>
                        </a:spcAft>
                      </a:pPr>
                      <a:r>
                        <a:rPr lang="en-US" sz="1400" b="1" dirty="0" smtClean="0">
                          <a:effectLst/>
                        </a:rPr>
                        <a:t>Brain</a:t>
                      </a:r>
                    </a:p>
                    <a:p>
                      <a:pPr marL="0" marR="0">
                        <a:lnSpc>
                          <a:spcPct val="107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Electrode</a:t>
                      </a:r>
                    </a:p>
                    <a:p>
                      <a:pPr marL="0" marR="0">
                        <a:lnSpc>
                          <a:spcPct val="107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Computer</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r>
              <a:tr h="834936">
                <a:tc>
                  <a:txBody>
                    <a:bodyPr/>
                    <a:lstStyle/>
                    <a:p>
                      <a:pPr marL="0" marR="0">
                        <a:lnSpc>
                          <a:spcPct val="107000"/>
                        </a:lnSpc>
                        <a:spcBef>
                          <a:spcPts val="0"/>
                        </a:spcBef>
                        <a:spcAft>
                          <a:spcPts val="0"/>
                        </a:spcAft>
                      </a:pPr>
                      <a:r>
                        <a:rPr lang="en-US" sz="1400" dirty="0">
                          <a:effectLst/>
                        </a:rPr>
                        <a:t>Edges: (how connected?)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c>
                  <a:txBody>
                    <a:bodyPr/>
                    <a:lstStyle/>
                    <a:p>
                      <a:pPr marL="0" marR="0">
                        <a:lnSpc>
                          <a:spcPct val="107000"/>
                        </a:lnSpc>
                        <a:spcBef>
                          <a:spcPts val="0"/>
                        </a:spcBef>
                        <a:spcAft>
                          <a:spcPts val="0"/>
                        </a:spcAft>
                      </a:pPr>
                      <a:r>
                        <a:rPr lang="en-US" sz="1400" b="1" dirty="0" smtClean="0">
                          <a:effectLst/>
                        </a:rPr>
                        <a:t>Signals, electrical</a:t>
                      </a:r>
                      <a:endParaRPr lang="en-US" sz="1400" b="1" dirty="0">
                        <a:effectLst/>
                      </a:endParaRPr>
                    </a:p>
                    <a:p>
                      <a:pPr marL="0" marR="0">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25400" marB="25400"/>
                </a:tc>
              </a:tr>
            </a:tbl>
          </a:graphicData>
        </a:graphic>
      </p:graphicFrame>
      <p:sp>
        <p:nvSpPr>
          <p:cNvPr id="11" name="Rectangle 10"/>
          <p:cNvSpPr/>
          <p:nvPr/>
        </p:nvSpPr>
        <p:spPr>
          <a:xfrm>
            <a:off x="5575219" y="5554133"/>
            <a:ext cx="5506059"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Is there Feedback?</a:t>
            </a:r>
            <a:endParaRPr lang="en-US" sz="54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027910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813" y="87940"/>
            <a:ext cx="4107920" cy="885901"/>
          </a:xfrm>
        </p:spPr>
        <p:txBody>
          <a:bodyPr/>
          <a:lstStyle/>
          <a:p>
            <a:r>
              <a:rPr lang="en-US" dirty="0" smtClean="0"/>
              <a:t>Current Research</a:t>
            </a:r>
            <a:endParaRPr lang="en-US" dirty="0"/>
          </a:p>
        </p:txBody>
      </p:sp>
      <p:sp>
        <p:nvSpPr>
          <p:cNvPr id="3" name="Content Placeholder 2"/>
          <p:cNvSpPr>
            <a:spLocks noGrp="1"/>
          </p:cNvSpPr>
          <p:nvPr>
            <p:ph sz="half" idx="1"/>
          </p:nvPr>
        </p:nvSpPr>
        <p:spPr>
          <a:xfrm>
            <a:off x="1370010" y="803097"/>
            <a:ext cx="4878389" cy="2604737"/>
          </a:xfrm>
        </p:spPr>
        <p:txBody>
          <a:bodyPr/>
          <a:lstStyle/>
          <a:p>
            <a:pPr marL="0" indent="0">
              <a:buNone/>
            </a:pPr>
            <a:r>
              <a:rPr lang="en-US" dirty="0" smtClean="0"/>
              <a:t>Feedback</a:t>
            </a:r>
          </a:p>
          <a:p>
            <a:pPr marL="0" indent="0">
              <a:buNone/>
            </a:pPr>
            <a:r>
              <a:rPr lang="en-US" dirty="0" smtClean="0"/>
              <a:t>Sensory</a:t>
            </a:r>
          </a:p>
          <a:p>
            <a:pPr marL="0" indent="0">
              <a:buNone/>
            </a:pPr>
            <a:r>
              <a:rPr lang="en-US" dirty="0" smtClean="0">
                <a:hlinkClick r:id="rId3"/>
              </a:rPr>
              <a:t>Center for Sensorimotor Neural Engineering</a:t>
            </a:r>
            <a:endParaRPr lang="en-US" dirty="0"/>
          </a:p>
        </p:txBody>
      </p:sp>
      <p:pic>
        <p:nvPicPr>
          <p:cNvPr id="6" name="Picture 5"/>
          <p:cNvPicPr>
            <a:picLocks noChangeAspect="1"/>
          </p:cNvPicPr>
          <p:nvPr/>
        </p:nvPicPr>
        <p:blipFill>
          <a:blip r:embed="rId4"/>
          <a:stretch>
            <a:fillRect/>
          </a:stretch>
        </p:blipFill>
        <p:spPr>
          <a:xfrm>
            <a:off x="5688869" y="973841"/>
            <a:ext cx="5578162" cy="4160867"/>
          </a:xfrm>
          <a:prstGeom prst="rect">
            <a:avLst/>
          </a:prstGeom>
        </p:spPr>
      </p:pic>
    </p:spTree>
    <p:extLst>
      <p:ext uri="{BB962C8B-B14F-4D97-AF65-F5344CB8AC3E}">
        <p14:creationId xmlns:p14="http://schemas.microsoft.com/office/powerpoint/2010/main" val="176582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4" y="40105"/>
            <a:ext cx="9905998" cy="1478570"/>
          </a:xfrm>
        </p:spPr>
        <p:txBody>
          <a:bodyPr/>
          <a:lstStyle/>
          <a:p>
            <a:r>
              <a:rPr lang="en-US" dirty="0" smtClean="0"/>
              <a:t>Exit Ticket</a:t>
            </a:r>
            <a:endParaRPr lang="en-US" dirty="0"/>
          </a:p>
        </p:txBody>
      </p:sp>
      <p:sp>
        <p:nvSpPr>
          <p:cNvPr id="3" name="Content Placeholder 2"/>
          <p:cNvSpPr>
            <a:spLocks noGrp="1"/>
          </p:cNvSpPr>
          <p:nvPr>
            <p:ph idx="1"/>
          </p:nvPr>
        </p:nvSpPr>
        <p:spPr>
          <a:xfrm>
            <a:off x="1141413" y="1672562"/>
            <a:ext cx="9905999" cy="1306514"/>
          </a:xfrm>
        </p:spPr>
        <p:txBody>
          <a:bodyPr>
            <a:normAutofit/>
          </a:bodyPr>
          <a:lstStyle/>
          <a:p>
            <a:pPr marL="0" indent="0">
              <a:buNone/>
            </a:pPr>
            <a:r>
              <a:rPr lang="en-US" sz="3200" dirty="0" smtClean="0"/>
              <a:t>Sketch out Brain-Computer </a:t>
            </a:r>
            <a:r>
              <a:rPr lang="en-US" sz="3200" dirty="0"/>
              <a:t>I</a:t>
            </a:r>
            <a:r>
              <a:rPr lang="en-US" sz="3200" dirty="0" smtClean="0"/>
              <a:t>nterface. Feel free to use your notes from today.</a:t>
            </a:r>
          </a:p>
          <a:p>
            <a:pPr marL="0" indent="0">
              <a:buNone/>
            </a:pPr>
            <a:endParaRPr lang="en-US" sz="3200"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3853" y="0"/>
            <a:ext cx="2285714" cy="2285714"/>
          </a:xfrm>
          <a:prstGeom prst="rect">
            <a:avLst/>
          </a:prstGeom>
        </p:spPr>
      </p:pic>
      <p:sp>
        <p:nvSpPr>
          <p:cNvPr id="5" name="Title 1"/>
          <p:cNvSpPr txBox="1">
            <a:spLocks/>
          </p:cNvSpPr>
          <p:nvPr/>
        </p:nvSpPr>
        <p:spPr>
          <a:xfrm>
            <a:off x="1141414" y="3132963"/>
            <a:ext cx="9905998" cy="14785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r>
              <a:rPr lang="en-US" dirty="0" smtClean="0"/>
              <a:t>Homework</a:t>
            </a:r>
            <a:endParaRPr lang="en-US" dirty="0"/>
          </a:p>
        </p:txBody>
      </p:sp>
      <p:sp>
        <p:nvSpPr>
          <p:cNvPr id="6" name="Content Placeholder 2"/>
          <p:cNvSpPr txBox="1">
            <a:spLocks/>
          </p:cNvSpPr>
          <p:nvPr/>
        </p:nvSpPr>
        <p:spPr>
          <a:xfrm>
            <a:off x="1141412" y="4611532"/>
            <a:ext cx="9905999" cy="1687667"/>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sz="3200" dirty="0"/>
              <a:t>What are 5 questions you have about Neuroprosthetics and/or </a:t>
            </a:r>
            <a:r>
              <a:rPr lang="en-US" sz="3200" dirty="0" smtClean="0"/>
              <a:t>Brain-Computer </a:t>
            </a:r>
            <a:r>
              <a:rPr lang="en-US" sz="3200" dirty="0"/>
              <a:t>Interfaces?</a:t>
            </a:r>
          </a:p>
          <a:p>
            <a:pPr marL="0" indent="0">
              <a:buNone/>
            </a:pPr>
            <a:endParaRPr lang="en-US" sz="3200" dirty="0"/>
          </a:p>
          <a:p>
            <a:pPr marL="0" indent="0">
              <a:buNone/>
            </a:pPr>
            <a:r>
              <a:rPr lang="en-US" sz="3200" dirty="0"/>
              <a:t>(you will have time to research them)</a:t>
            </a:r>
          </a:p>
          <a:p>
            <a:pPr marL="0" indent="0">
              <a:buFont typeface="Arial" panose="020B0604020202020204" pitchFamily="34" charset="0"/>
              <a:buNone/>
            </a:pPr>
            <a:endParaRPr lang="en-US" sz="3200" dirty="0" smtClean="0"/>
          </a:p>
        </p:txBody>
      </p:sp>
      <p:cxnSp>
        <p:nvCxnSpPr>
          <p:cNvPr id="8" name="Straight Connector 7"/>
          <p:cNvCxnSpPr/>
          <p:nvPr/>
        </p:nvCxnSpPr>
        <p:spPr>
          <a:xfrm>
            <a:off x="835378" y="3132963"/>
            <a:ext cx="10961511"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08825" y="3204691"/>
            <a:ext cx="1252953" cy="1252953"/>
          </a:xfrm>
          <a:prstGeom prst="rect">
            <a:avLst/>
          </a:prstGeom>
        </p:spPr>
      </p:pic>
    </p:spTree>
    <p:extLst>
      <p:ext uri="{BB962C8B-B14F-4D97-AF65-F5344CB8AC3E}">
        <p14:creationId xmlns:p14="http://schemas.microsoft.com/office/powerpoint/2010/main" val="22914096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4" y="40105"/>
            <a:ext cx="9905998" cy="1478570"/>
          </a:xfrm>
        </p:spPr>
        <p:txBody>
          <a:bodyPr/>
          <a:lstStyle/>
          <a:p>
            <a:r>
              <a:rPr lang="en-US" dirty="0" smtClean="0"/>
              <a:t>Exit Ticket</a:t>
            </a:r>
            <a:endParaRPr lang="en-US" dirty="0"/>
          </a:p>
        </p:txBody>
      </p:sp>
      <p:sp>
        <p:nvSpPr>
          <p:cNvPr id="3" name="Content Placeholder 2"/>
          <p:cNvSpPr>
            <a:spLocks noGrp="1"/>
          </p:cNvSpPr>
          <p:nvPr>
            <p:ph idx="1"/>
          </p:nvPr>
        </p:nvSpPr>
        <p:spPr>
          <a:xfrm>
            <a:off x="1141413" y="1672562"/>
            <a:ext cx="9905999" cy="1306514"/>
          </a:xfrm>
        </p:spPr>
        <p:txBody>
          <a:bodyPr>
            <a:normAutofit/>
          </a:bodyPr>
          <a:lstStyle/>
          <a:p>
            <a:pPr marL="0" indent="0">
              <a:buNone/>
            </a:pPr>
            <a:r>
              <a:rPr lang="en-US" sz="3200" dirty="0" smtClean="0"/>
              <a:t>Sketch out Brain-Computer </a:t>
            </a:r>
            <a:r>
              <a:rPr lang="en-US" sz="3200" dirty="0"/>
              <a:t>I</a:t>
            </a:r>
            <a:r>
              <a:rPr lang="en-US" sz="3200" dirty="0" smtClean="0"/>
              <a:t>nterface. Feel free to use your notes from today.</a:t>
            </a:r>
          </a:p>
          <a:p>
            <a:pPr marL="0" indent="0">
              <a:buNone/>
            </a:pPr>
            <a:endParaRPr lang="en-US" sz="3200"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3853" y="0"/>
            <a:ext cx="2285714" cy="2285714"/>
          </a:xfrm>
          <a:prstGeom prst="rect">
            <a:avLst/>
          </a:prstGeom>
        </p:spPr>
      </p:pic>
      <p:sp>
        <p:nvSpPr>
          <p:cNvPr id="6" name="Content Placeholder 2"/>
          <p:cNvSpPr txBox="1">
            <a:spLocks/>
          </p:cNvSpPr>
          <p:nvPr/>
        </p:nvSpPr>
        <p:spPr>
          <a:xfrm>
            <a:off x="1363133" y="3396683"/>
            <a:ext cx="9905999" cy="239336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3200" b="1" dirty="0" smtClean="0">
                <a:solidFill>
                  <a:srgbClr val="FFC000"/>
                </a:solidFill>
              </a:rPr>
              <a:t>Assess the Exit Tickets the same night. It is important that students can sketch out the brain-computer interface as it is key to their problem. If students do not add system words to their sketch, pass back the next day and ask them to add in the vocabulary. Recollect and re-grade.</a:t>
            </a:r>
          </a:p>
        </p:txBody>
      </p:sp>
      <p:cxnSp>
        <p:nvCxnSpPr>
          <p:cNvPr id="8" name="Straight Connector 7"/>
          <p:cNvCxnSpPr/>
          <p:nvPr/>
        </p:nvCxnSpPr>
        <p:spPr>
          <a:xfrm>
            <a:off x="835378" y="3132963"/>
            <a:ext cx="10961511"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9822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23407"/>
            <a:ext cx="9905998" cy="1478570"/>
          </a:xfrm>
        </p:spPr>
        <p:txBody>
          <a:bodyPr>
            <a:normAutofit fontScale="90000"/>
          </a:bodyPr>
          <a:lstStyle/>
          <a:p>
            <a:r>
              <a:rPr lang="en-US" dirty="0" smtClean="0"/>
              <a:t>Posters should be up in room. Title at top, range ½ </a:t>
            </a:r>
            <a:r>
              <a:rPr lang="en-US" smtClean="0"/>
              <a:t>way down from </a:t>
            </a:r>
            <a:r>
              <a:rPr lang="en-US" dirty="0" smtClean="0"/>
              <a:t>Highly Agree to Highly Disagree</a:t>
            </a:r>
            <a:endParaRPr lang="en-US" dirty="0"/>
          </a:p>
        </p:txBody>
      </p:sp>
      <p:sp>
        <p:nvSpPr>
          <p:cNvPr id="3" name="Content Placeholder 2"/>
          <p:cNvSpPr>
            <a:spLocks noGrp="1"/>
          </p:cNvSpPr>
          <p:nvPr>
            <p:ph idx="1"/>
          </p:nvPr>
        </p:nvSpPr>
        <p:spPr>
          <a:xfrm>
            <a:off x="1141412" y="1546578"/>
            <a:ext cx="9905999" cy="5046133"/>
          </a:xfrm>
        </p:spPr>
        <p:txBody>
          <a:bodyPr>
            <a:normAutofit lnSpcReduction="10000"/>
          </a:bodyPr>
          <a:lstStyle/>
          <a:p>
            <a:pPr marL="457200" indent="-457200">
              <a:buAutoNum type="arabicPeriod"/>
            </a:pPr>
            <a:r>
              <a:rPr lang="en-US" dirty="0" smtClean="0"/>
              <a:t>Humans only use 10% of their brain</a:t>
            </a:r>
          </a:p>
          <a:p>
            <a:pPr marL="457200" indent="-457200">
              <a:buAutoNum type="arabicPeriod"/>
            </a:pPr>
            <a:endParaRPr lang="en-US" dirty="0"/>
          </a:p>
          <a:p>
            <a:pPr marL="457200" indent="-457200">
              <a:buAutoNum type="arabicPeriod"/>
            </a:pPr>
            <a:r>
              <a:rPr lang="en-US" dirty="0" smtClean="0"/>
              <a:t>Brain damage is always permanent</a:t>
            </a:r>
          </a:p>
          <a:p>
            <a:pPr marL="457200" indent="-457200">
              <a:buAutoNum type="arabicPeriod"/>
            </a:pPr>
            <a:endParaRPr lang="en-US" dirty="0"/>
          </a:p>
          <a:p>
            <a:pPr marL="457200" indent="-457200">
              <a:buAutoNum type="arabicPeriod"/>
            </a:pPr>
            <a:r>
              <a:rPr lang="en-US" dirty="0" smtClean="0"/>
              <a:t>Humans have the largest brain of all animals</a:t>
            </a:r>
          </a:p>
          <a:p>
            <a:pPr marL="457200" indent="-457200">
              <a:buAutoNum type="arabicPeriod"/>
            </a:pPr>
            <a:endParaRPr lang="en-US" dirty="0"/>
          </a:p>
          <a:p>
            <a:pPr marL="457200" indent="-457200">
              <a:buAutoNum type="arabicPeriod"/>
            </a:pPr>
            <a:r>
              <a:rPr lang="en-US" dirty="0" smtClean="0"/>
              <a:t>You are either Left-Brained (“artsy”) or Right-Brained (“logical”)</a:t>
            </a:r>
          </a:p>
          <a:p>
            <a:pPr marL="457200" indent="-457200">
              <a:buAutoNum type="arabicPeriod"/>
            </a:pPr>
            <a:endParaRPr lang="en-US" dirty="0"/>
          </a:p>
          <a:p>
            <a:pPr marL="457200" indent="-457200">
              <a:buAutoNum type="arabicPeriod"/>
            </a:pPr>
            <a:r>
              <a:rPr lang="en-US" dirty="0" smtClean="0"/>
              <a:t>You lose large numbers of brain cells as you age</a:t>
            </a:r>
            <a:endParaRPr lang="en-US" dirty="0"/>
          </a:p>
        </p:txBody>
      </p:sp>
    </p:spTree>
    <p:extLst>
      <p:ext uri="{BB962C8B-B14F-4D97-AF65-F5344CB8AC3E}">
        <p14:creationId xmlns:p14="http://schemas.microsoft.com/office/powerpoint/2010/main" val="758471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23407"/>
            <a:ext cx="9905998" cy="1478570"/>
          </a:xfrm>
        </p:spPr>
        <p:txBody>
          <a:bodyPr>
            <a:normAutofit fontScale="90000"/>
          </a:bodyPr>
          <a:lstStyle/>
          <a:p>
            <a:r>
              <a:rPr lang="en-US" dirty="0" smtClean="0"/>
              <a:t>Posters should be up in room. Title at top, range ½ from Highly Agree to Highly Disagree</a:t>
            </a:r>
            <a:endParaRPr lang="en-US" dirty="0"/>
          </a:p>
        </p:txBody>
      </p:sp>
      <p:sp>
        <p:nvSpPr>
          <p:cNvPr id="3" name="Content Placeholder 2"/>
          <p:cNvSpPr>
            <a:spLocks noGrp="1"/>
          </p:cNvSpPr>
          <p:nvPr>
            <p:ph idx="1"/>
          </p:nvPr>
        </p:nvSpPr>
        <p:spPr>
          <a:xfrm>
            <a:off x="914400" y="1478845"/>
            <a:ext cx="7360356" cy="5046133"/>
          </a:xfrm>
        </p:spPr>
        <p:txBody>
          <a:bodyPr>
            <a:normAutofit fontScale="47500" lnSpcReduction="20000"/>
          </a:bodyPr>
          <a:lstStyle/>
          <a:p>
            <a:pPr marL="457200" indent="-457200">
              <a:buAutoNum type="arabicPeriod"/>
            </a:pPr>
            <a:r>
              <a:rPr lang="en-US" sz="2500" dirty="0" smtClean="0"/>
              <a:t>Humans only use 10% of their brain: </a:t>
            </a:r>
            <a:r>
              <a:rPr lang="en-US" sz="2500" dirty="0" smtClean="0">
                <a:solidFill>
                  <a:srgbClr val="FFC000"/>
                </a:solidFill>
              </a:rPr>
              <a:t>False. We use 100% of our brains! Just think, if we only used 10% of our brain, then injury to 90% of the brain would be no big deal. All parts of the brain are always functioning at some level…unless they have suffered damage. Unfortunately this myth continues to be featured in popular media.</a:t>
            </a:r>
          </a:p>
          <a:p>
            <a:pPr marL="457200" indent="-457200">
              <a:buAutoNum type="arabicPeriod"/>
            </a:pPr>
            <a:endParaRPr lang="en-US" sz="2500" dirty="0"/>
          </a:p>
          <a:p>
            <a:pPr marL="457200" indent="-457200">
              <a:buAutoNum type="arabicPeriod"/>
            </a:pPr>
            <a:r>
              <a:rPr lang="en-US" sz="2500" dirty="0" smtClean="0"/>
              <a:t>Brain damage is always permanent: </a:t>
            </a:r>
            <a:r>
              <a:rPr lang="en-US" sz="2500" dirty="0" smtClean="0">
                <a:solidFill>
                  <a:srgbClr val="FFC000"/>
                </a:solidFill>
              </a:rPr>
              <a:t>False. It is true that the brain has a difficult time repairing/healing from serious injury, but there are many different types of brain damage; it depends on where the injury occurred and how serious it is. The brain can heal from mild injuries, such as a minor concussion, but severe injuries can certainly cause permanent damage. Brain plasticity</a:t>
            </a:r>
            <a:r>
              <a:rPr lang="en-US" sz="2500" dirty="0">
                <a:solidFill>
                  <a:srgbClr val="FFC000"/>
                </a:solidFill>
              </a:rPr>
              <a:t> </a:t>
            </a:r>
            <a:r>
              <a:rPr lang="en-US" sz="2500" dirty="0" smtClean="0">
                <a:solidFill>
                  <a:srgbClr val="FFC000"/>
                </a:solidFill>
              </a:rPr>
              <a:t>allows for some recovery after certain types of brain injury. Brain plasticity is the brain’s ability to change over a person’s lifetime as new connections</a:t>
            </a:r>
            <a:r>
              <a:rPr lang="en-US" sz="2500" dirty="0">
                <a:solidFill>
                  <a:srgbClr val="FFC000"/>
                </a:solidFill>
              </a:rPr>
              <a:t> </a:t>
            </a:r>
            <a:r>
              <a:rPr lang="en-US" sz="2500" dirty="0" smtClean="0">
                <a:solidFill>
                  <a:srgbClr val="FFC000"/>
                </a:solidFill>
              </a:rPr>
              <a:t>form—including synapses and neural pathways.</a:t>
            </a:r>
          </a:p>
          <a:p>
            <a:pPr marL="457200" indent="-457200">
              <a:buAutoNum type="arabicPeriod"/>
            </a:pPr>
            <a:endParaRPr lang="en-US" sz="2500" dirty="0"/>
          </a:p>
          <a:p>
            <a:pPr marL="457200" indent="-457200">
              <a:buAutoNum type="arabicPeriod"/>
            </a:pPr>
            <a:r>
              <a:rPr lang="en-US" sz="2500" dirty="0" smtClean="0"/>
              <a:t>Humans have the largest brain of all animal: </a:t>
            </a:r>
            <a:r>
              <a:rPr lang="en-US" sz="2500" dirty="0" smtClean="0">
                <a:solidFill>
                  <a:srgbClr val="FFC000"/>
                </a:solidFill>
              </a:rPr>
              <a:t>False. Elephants and whales have larger brains by weight than the average adult human brain, and depending on the species, dolphin brains weigh about the same or slightly more than a human brain. But brain size doesn’t tell us anything about intelligence. Keep in mind that these animals also have larger bodies than humans. It can be insightful to examine the ratio of brain weight to body weight. A few examples of this ratio: Humans 1:50, many mammals 1:180, most </a:t>
            </a:r>
            <a:r>
              <a:rPr lang="en-US" sz="2500" dirty="0">
                <a:solidFill>
                  <a:srgbClr val="FFC000"/>
                </a:solidFill>
              </a:rPr>
              <a:t>b</a:t>
            </a:r>
            <a:r>
              <a:rPr lang="en-US" sz="2500" dirty="0" smtClean="0">
                <a:solidFill>
                  <a:srgbClr val="FFC000"/>
                </a:solidFill>
              </a:rPr>
              <a:t>irds: 1:220. But humans are not the animal with the largest brain weight-to-body weight ratio. For example, hummingbirds and squirrel monkeys have a larger ratio. However, even this brain/body ratio really doesn’t tell us much about intelligence.</a:t>
            </a:r>
          </a:p>
          <a:p>
            <a:pPr marL="0" indent="0">
              <a:buNone/>
            </a:pPr>
            <a:r>
              <a:rPr lang="en-US" sz="1600" dirty="0" smtClean="0">
                <a:solidFill>
                  <a:srgbClr val="FFC000"/>
                </a:solidFill>
              </a:rPr>
              <a:t>(Sources: Temporal Dynamics </a:t>
            </a:r>
            <a:r>
              <a:rPr lang="en-US" sz="1600" dirty="0">
                <a:solidFill>
                  <a:srgbClr val="FFC000"/>
                </a:solidFill>
              </a:rPr>
              <a:t>of Learning Center, </a:t>
            </a:r>
            <a:r>
              <a:rPr lang="en-US" sz="1600" dirty="0">
                <a:solidFill>
                  <a:srgbClr val="FFC000"/>
                </a:solidFill>
                <a:hlinkClick r:id="rId3"/>
              </a:rPr>
              <a:t>http://</a:t>
            </a:r>
            <a:r>
              <a:rPr lang="en-US" sz="1600" dirty="0" smtClean="0">
                <a:solidFill>
                  <a:srgbClr val="FFC000"/>
                </a:solidFill>
                <a:hlinkClick r:id="rId3"/>
              </a:rPr>
              <a:t>tdlc.ucsd.edu/educators/educators_myths_biggest_brain.html</a:t>
            </a:r>
            <a:r>
              <a:rPr lang="en-US" sz="1600" dirty="0" smtClean="0">
                <a:solidFill>
                  <a:srgbClr val="FFC000"/>
                </a:solidFill>
              </a:rPr>
              <a:t>; How </a:t>
            </a:r>
            <a:r>
              <a:rPr lang="en-US" sz="1600" dirty="0">
                <a:solidFill>
                  <a:srgbClr val="FFC000"/>
                </a:solidFill>
              </a:rPr>
              <a:t>Stuff Works, </a:t>
            </a:r>
            <a:r>
              <a:rPr lang="en-US" sz="1600" dirty="0">
                <a:solidFill>
                  <a:srgbClr val="FFC000"/>
                </a:solidFill>
                <a:hlinkClick r:id="rId4"/>
              </a:rPr>
              <a:t>http://</a:t>
            </a:r>
            <a:r>
              <a:rPr lang="en-US" sz="1600" dirty="0" smtClean="0">
                <a:solidFill>
                  <a:srgbClr val="FFC000"/>
                </a:solidFill>
                <a:hlinkClick r:id="rId4"/>
              </a:rPr>
              <a:t>science.howstuffworks.com/life/inside-the-mind/human-brain/10-brain-myths5.htm</a:t>
            </a:r>
            <a:r>
              <a:rPr lang="en-US" sz="1600" dirty="0" smtClean="0">
                <a:solidFill>
                  <a:srgbClr val="FFC000"/>
                </a:solidFill>
              </a:rPr>
              <a:t>; Neuroscience for Kids: Brain Facts and Figures, </a:t>
            </a:r>
            <a:r>
              <a:rPr lang="en-US" sz="1600" dirty="0" smtClean="0">
                <a:solidFill>
                  <a:srgbClr val="FFC000"/>
                </a:solidFill>
                <a:hlinkClick r:id="rId5"/>
              </a:rPr>
              <a:t>http://faculty.washington.edu/chudler/facts.html</a:t>
            </a:r>
            <a:r>
              <a:rPr lang="en-US" sz="1600" dirty="0" smtClean="0">
                <a:solidFill>
                  <a:srgbClr val="FFC000"/>
                </a:solidFill>
              </a:rPr>
              <a:t>; Neuroscience for Kids</a:t>
            </a:r>
            <a:r>
              <a:rPr lang="en-US" sz="1600" dirty="0">
                <a:solidFill>
                  <a:srgbClr val="FFC000"/>
                </a:solidFill>
              </a:rPr>
              <a:t>: Q&amp;A, </a:t>
            </a:r>
            <a:r>
              <a:rPr lang="en-US" sz="1600" dirty="0">
                <a:solidFill>
                  <a:srgbClr val="FFC000"/>
                </a:solidFill>
                <a:hlinkClick r:id="rId6"/>
              </a:rPr>
              <a:t>http://</a:t>
            </a:r>
            <a:r>
              <a:rPr lang="en-US" sz="1600" dirty="0" smtClean="0">
                <a:solidFill>
                  <a:srgbClr val="FFC000"/>
                </a:solidFill>
                <a:hlinkClick r:id="rId6"/>
              </a:rPr>
              <a:t>faculty.washington.edu/chudler/qa2.html#q58</a:t>
            </a:r>
            <a:r>
              <a:rPr lang="en-US" sz="1600" dirty="0" smtClean="0">
                <a:solidFill>
                  <a:srgbClr val="FFC000"/>
                </a:solidFill>
              </a:rPr>
              <a:t>; Neuroscience for Kids: Do We </a:t>
            </a:r>
            <a:r>
              <a:rPr lang="en-US" sz="1600" dirty="0">
                <a:solidFill>
                  <a:srgbClr val="FFC000"/>
                </a:solidFill>
              </a:rPr>
              <a:t>Use Only 10% of Our Brains?, </a:t>
            </a:r>
            <a:r>
              <a:rPr lang="en-US" sz="1600" dirty="0">
                <a:solidFill>
                  <a:srgbClr val="FFC000"/>
                </a:solidFill>
                <a:hlinkClick r:id="rId7"/>
              </a:rPr>
              <a:t>http://</a:t>
            </a:r>
            <a:r>
              <a:rPr lang="en-US" sz="1600" dirty="0" smtClean="0">
                <a:solidFill>
                  <a:srgbClr val="FFC000"/>
                </a:solidFill>
                <a:hlinkClick r:id="rId7"/>
              </a:rPr>
              <a:t>faculty.washington.edu/chudler/tenper.html</a:t>
            </a:r>
            <a:r>
              <a:rPr lang="en-US" sz="1600" dirty="0" smtClean="0">
                <a:solidFill>
                  <a:srgbClr val="FFC000"/>
                </a:solidFill>
              </a:rPr>
              <a:t>). </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14748254"/>
              </p:ext>
            </p:extLst>
          </p:nvPr>
        </p:nvGraphicFramePr>
        <p:xfrm>
          <a:off x="8556978" y="1896535"/>
          <a:ext cx="3427411" cy="3686040"/>
        </p:xfrm>
        <a:graphic>
          <a:graphicData uri="http://schemas.openxmlformats.org/drawingml/2006/table">
            <a:tbl>
              <a:tblPr/>
              <a:tblGrid>
                <a:gridCol w="1633683"/>
                <a:gridCol w="1793728"/>
              </a:tblGrid>
              <a:tr h="443570">
                <a:tc>
                  <a:txBody>
                    <a:bodyPr/>
                    <a:lstStyle/>
                    <a:p>
                      <a:pPr marL="0" marR="0" algn="ctr" fontAlgn="t">
                        <a:spcBef>
                          <a:spcPts val="0"/>
                        </a:spcBef>
                        <a:spcAft>
                          <a:spcPts val="0"/>
                        </a:spcAft>
                      </a:pPr>
                      <a:r>
                        <a:rPr lang="en-US" sz="2000" b="1" dirty="0">
                          <a:solidFill>
                            <a:srgbClr val="FFC000"/>
                          </a:solidFill>
                          <a:effectLst/>
                          <a:latin typeface="Calibri" panose="020F0502020204030204" pitchFamily="34" charset="0"/>
                        </a:rPr>
                        <a:t>Animal</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fontAlgn="t">
                        <a:spcBef>
                          <a:spcPts val="0"/>
                        </a:spcBef>
                        <a:spcAft>
                          <a:spcPts val="0"/>
                        </a:spcAft>
                      </a:pPr>
                      <a:r>
                        <a:rPr lang="en-US" sz="2000" b="1" dirty="0" smtClean="0">
                          <a:solidFill>
                            <a:srgbClr val="FFC000"/>
                          </a:solidFill>
                          <a:effectLst/>
                          <a:latin typeface="Calibri" panose="020F0502020204030204" pitchFamily="34" charset="0"/>
                        </a:rPr>
                        <a:t>Average Brain </a:t>
                      </a:r>
                      <a:r>
                        <a:rPr lang="en-US" sz="2000" b="1" dirty="0">
                          <a:solidFill>
                            <a:srgbClr val="FFC000"/>
                          </a:solidFill>
                          <a:effectLst/>
                          <a:latin typeface="Calibri" panose="020F0502020204030204" pitchFamily="34" charset="0"/>
                        </a:rPr>
                        <a:t>W</a:t>
                      </a:r>
                      <a:r>
                        <a:rPr lang="en-US" sz="2000" b="1" dirty="0" smtClean="0">
                          <a:solidFill>
                            <a:srgbClr val="FFC000"/>
                          </a:solidFill>
                          <a:effectLst/>
                          <a:latin typeface="Calibri" panose="020F0502020204030204" pitchFamily="34" charset="0"/>
                        </a:rPr>
                        <a:t>eight</a:t>
                      </a:r>
                      <a:endParaRPr lang="en-US" sz="2000" b="1" dirty="0">
                        <a:solidFill>
                          <a:srgbClr val="FFC000"/>
                        </a:solidFill>
                        <a:effectLs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443570">
                <a:tc>
                  <a:txBody>
                    <a:bodyPr/>
                    <a:lstStyle/>
                    <a:p>
                      <a:pPr marL="0" marR="0" fontAlgn="t">
                        <a:spcBef>
                          <a:spcPts val="0"/>
                        </a:spcBef>
                        <a:spcAft>
                          <a:spcPts val="0"/>
                        </a:spcAft>
                      </a:pPr>
                      <a:r>
                        <a:rPr lang="en-US" sz="2000" b="0" dirty="0">
                          <a:solidFill>
                            <a:srgbClr val="FFC000"/>
                          </a:solidFill>
                          <a:effectLst/>
                          <a:latin typeface="Calibri" panose="020F0502020204030204" pitchFamily="34" charset="0"/>
                        </a:rPr>
                        <a:t>Human</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000" b="0" dirty="0" smtClean="0">
                          <a:solidFill>
                            <a:srgbClr val="FFC000"/>
                          </a:solidFill>
                          <a:effectLst/>
                          <a:latin typeface="Calibri" panose="020F0502020204030204" pitchFamily="34" charset="0"/>
                        </a:rPr>
                        <a:t>~3 </a:t>
                      </a:r>
                      <a:r>
                        <a:rPr lang="en-US" sz="2000" b="0" dirty="0" err="1" smtClean="0">
                          <a:solidFill>
                            <a:srgbClr val="FFC000"/>
                          </a:solidFill>
                          <a:effectLst/>
                          <a:latin typeface="Calibri" panose="020F0502020204030204" pitchFamily="34" charset="0"/>
                        </a:rPr>
                        <a:t>lbs</a:t>
                      </a:r>
                      <a:r>
                        <a:rPr lang="en-US" sz="2000" b="0" dirty="0" smtClean="0">
                          <a:solidFill>
                            <a:srgbClr val="FFC000"/>
                          </a:solidFill>
                          <a:effectLst/>
                          <a:latin typeface="Calibri" panose="020F0502020204030204" pitchFamily="34" charset="0"/>
                        </a:rPr>
                        <a:t> (1300-1400 g)</a:t>
                      </a:r>
                      <a:endParaRPr lang="en-US" sz="2000" b="0" dirty="0">
                        <a:solidFill>
                          <a:srgbClr val="FFC000"/>
                        </a:solidFill>
                        <a:effectLs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443570">
                <a:tc>
                  <a:txBody>
                    <a:bodyPr/>
                    <a:lstStyle/>
                    <a:p>
                      <a:pPr marL="0" marR="0" fontAlgn="t">
                        <a:spcBef>
                          <a:spcPts val="0"/>
                        </a:spcBef>
                        <a:spcAft>
                          <a:spcPts val="0"/>
                        </a:spcAft>
                      </a:pPr>
                      <a:r>
                        <a:rPr lang="en-US" sz="2000" b="0" dirty="0">
                          <a:solidFill>
                            <a:srgbClr val="FFC000"/>
                          </a:solidFill>
                          <a:effectLst/>
                          <a:latin typeface="Calibri" panose="020F0502020204030204" pitchFamily="34" charset="0"/>
                        </a:rPr>
                        <a:t>Dolphin</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000" b="0" dirty="0" smtClean="0">
                          <a:solidFill>
                            <a:srgbClr val="FFC000"/>
                          </a:solidFill>
                          <a:effectLst/>
                          <a:latin typeface="Calibri" panose="020F0502020204030204" pitchFamily="34" charset="0"/>
                        </a:rPr>
                        <a:t>~3-3.5 </a:t>
                      </a:r>
                      <a:r>
                        <a:rPr lang="en-US" sz="2000" b="0" dirty="0" err="1" smtClean="0">
                          <a:solidFill>
                            <a:srgbClr val="FFC000"/>
                          </a:solidFill>
                          <a:effectLst/>
                          <a:latin typeface="Calibri" panose="020F0502020204030204" pitchFamily="34" charset="0"/>
                        </a:rPr>
                        <a:t>lbs</a:t>
                      </a:r>
                      <a:r>
                        <a:rPr lang="en-US" sz="2000" b="0" dirty="0" smtClean="0">
                          <a:solidFill>
                            <a:srgbClr val="FFC000"/>
                          </a:solidFill>
                          <a:effectLst/>
                          <a:latin typeface="Calibri" panose="020F0502020204030204" pitchFamily="34" charset="0"/>
                        </a:rPr>
                        <a:t> (1400 – 1600)</a:t>
                      </a:r>
                      <a:endParaRPr lang="en-US" sz="2000" b="0" dirty="0">
                        <a:solidFill>
                          <a:srgbClr val="FFC000"/>
                        </a:solidFill>
                        <a:effectLs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665300">
                <a:tc>
                  <a:txBody>
                    <a:bodyPr/>
                    <a:lstStyle/>
                    <a:p>
                      <a:pPr marL="0" marR="0" fontAlgn="t">
                        <a:spcBef>
                          <a:spcPts val="0"/>
                        </a:spcBef>
                        <a:spcAft>
                          <a:spcPts val="0"/>
                        </a:spcAft>
                      </a:pPr>
                      <a:r>
                        <a:rPr lang="en-US" sz="2000" b="0">
                          <a:solidFill>
                            <a:srgbClr val="FFC000"/>
                          </a:solidFill>
                          <a:effectLst/>
                          <a:latin typeface="Calibri" panose="020F0502020204030204" pitchFamily="34" charset="0"/>
                        </a:rPr>
                        <a:t>Sperm Whale</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000" b="0" dirty="0">
                          <a:solidFill>
                            <a:srgbClr val="FFC000"/>
                          </a:solidFill>
                          <a:effectLst/>
                          <a:latin typeface="Calibri" panose="020F0502020204030204" pitchFamily="34" charset="0"/>
                        </a:rPr>
                        <a:t>17 </a:t>
                      </a:r>
                      <a:r>
                        <a:rPr lang="en-US" sz="2000" b="0" dirty="0" err="1" smtClean="0">
                          <a:solidFill>
                            <a:srgbClr val="FFC000"/>
                          </a:solidFill>
                          <a:effectLst/>
                          <a:latin typeface="Calibri" panose="020F0502020204030204" pitchFamily="34" charset="0"/>
                        </a:rPr>
                        <a:t>lbs</a:t>
                      </a:r>
                      <a:r>
                        <a:rPr lang="en-US" sz="2000" b="0" dirty="0" smtClean="0">
                          <a:solidFill>
                            <a:srgbClr val="FFC000"/>
                          </a:solidFill>
                          <a:effectLst/>
                          <a:latin typeface="Calibri" panose="020F0502020204030204" pitchFamily="34" charset="0"/>
                        </a:rPr>
                        <a:t> (7800 g)</a:t>
                      </a:r>
                      <a:endParaRPr lang="en-US" sz="2000" b="0" dirty="0">
                        <a:solidFill>
                          <a:srgbClr val="FFC000"/>
                        </a:solidFill>
                        <a:effectLs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443570">
                <a:tc>
                  <a:txBody>
                    <a:bodyPr/>
                    <a:lstStyle/>
                    <a:p>
                      <a:pPr marL="0" marR="0" fontAlgn="t">
                        <a:spcBef>
                          <a:spcPts val="0"/>
                        </a:spcBef>
                        <a:spcAft>
                          <a:spcPts val="0"/>
                        </a:spcAft>
                      </a:pPr>
                      <a:r>
                        <a:rPr lang="en-US" sz="2000" b="0">
                          <a:solidFill>
                            <a:srgbClr val="FFC000"/>
                          </a:solidFill>
                          <a:effectLst/>
                          <a:latin typeface="Calibri" panose="020F0502020204030204" pitchFamily="34" charset="0"/>
                        </a:rPr>
                        <a:t>Beagle (dog)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000" b="0" dirty="0" smtClean="0">
                          <a:solidFill>
                            <a:srgbClr val="FFC000"/>
                          </a:solidFill>
                          <a:effectLst/>
                          <a:latin typeface="Calibri" panose="020F0502020204030204" pitchFamily="34" charset="0"/>
                        </a:rPr>
                        <a:t>0.16 </a:t>
                      </a:r>
                      <a:r>
                        <a:rPr lang="en-US" sz="2000" b="0" dirty="0" err="1" smtClean="0">
                          <a:solidFill>
                            <a:srgbClr val="FFC000"/>
                          </a:solidFill>
                          <a:effectLst/>
                          <a:latin typeface="Calibri" panose="020F0502020204030204" pitchFamily="34" charset="0"/>
                        </a:rPr>
                        <a:t>lbs</a:t>
                      </a:r>
                      <a:r>
                        <a:rPr lang="en-US" sz="2000" b="0" dirty="0" smtClean="0">
                          <a:solidFill>
                            <a:srgbClr val="FFC000"/>
                          </a:solidFill>
                          <a:effectLst/>
                          <a:latin typeface="Calibri" panose="020F0502020204030204" pitchFamily="34" charset="0"/>
                        </a:rPr>
                        <a:t> (72 g)</a:t>
                      </a:r>
                      <a:endParaRPr lang="en-US" sz="2000" b="0" dirty="0">
                        <a:solidFill>
                          <a:srgbClr val="FFC000"/>
                        </a:solidFill>
                        <a:effectLs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r h="443570">
                <a:tc>
                  <a:txBody>
                    <a:bodyPr/>
                    <a:lstStyle/>
                    <a:p>
                      <a:pPr marL="0" marR="0" fontAlgn="t">
                        <a:spcBef>
                          <a:spcPts val="0"/>
                        </a:spcBef>
                        <a:spcAft>
                          <a:spcPts val="0"/>
                        </a:spcAft>
                      </a:pPr>
                      <a:r>
                        <a:rPr lang="en-US" sz="2000" b="0" dirty="0">
                          <a:solidFill>
                            <a:srgbClr val="FFC000"/>
                          </a:solidFill>
                          <a:effectLst/>
                          <a:latin typeface="Calibri" panose="020F0502020204030204" pitchFamily="34" charset="0"/>
                        </a:rPr>
                        <a:t>Orangutan</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fontAlgn="t">
                        <a:spcBef>
                          <a:spcPts val="0"/>
                        </a:spcBef>
                        <a:spcAft>
                          <a:spcPts val="0"/>
                        </a:spcAft>
                      </a:pPr>
                      <a:r>
                        <a:rPr lang="en-US" sz="2000" b="0" dirty="0" smtClean="0">
                          <a:solidFill>
                            <a:srgbClr val="FFC000"/>
                          </a:solidFill>
                          <a:effectLst/>
                          <a:latin typeface="Calibri" panose="020F0502020204030204" pitchFamily="34" charset="0"/>
                        </a:rPr>
                        <a:t>0.82</a:t>
                      </a:r>
                      <a:r>
                        <a:rPr lang="en-US" sz="2000" b="0" baseline="0" dirty="0" smtClean="0">
                          <a:solidFill>
                            <a:srgbClr val="FFC000"/>
                          </a:solidFill>
                          <a:effectLst/>
                          <a:latin typeface="Calibri" panose="020F0502020204030204" pitchFamily="34" charset="0"/>
                        </a:rPr>
                        <a:t> </a:t>
                      </a:r>
                      <a:r>
                        <a:rPr lang="en-US" sz="2000" b="0" baseline="0" dirty="0" err="1" smtClean="0">
                          <a:solidFill>
                            <a:srgbClr val="FFC000"/>
                          </a:solidFill>
                          <a:effectLst/>
                          <a:latin typeface="Calibri" panose="020F0502020204030204" pitchFamily="34" charset="0"/>
                        </a:rPr>
                        <a:t>lbs</a:t>
                      </a:r>
                      <a:r>
                        <a:rPr lang="en-US" sz="2000" b="0" dirty="0" smtClean="0">
                          <a:solidFill>
                            <a:srgbClr val="FFC000"/>
                          </a:solidFill>
                          <a:effectLst/>
                          <a:latin typeface="Calibri" panose="020F0502020204030204" pitchFamily="34" charset="0"/>
                        </a:rPr>
                        <a:t> (370 g)</a:t>
                      </a:r>
                      <a:endParaRPr lang="en-US" sz="2000" b="0" dirty="0">
                        <a:solidFill>
                          <a:srgbClr val="FFC000"/>
                        </a:solidFill>
                        <a:effectLs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86312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23407"/>
            <a:ext cx="9905998" cy="1478570"/>
          </a:xfrm>
        </p:spPr>
        <p:txBody>
          <a:bodyPr>
            <a:normAutofit fontScale="90000"/>
          </a:bodyPr>
          <a:lstStyle/>
          <a:p>
            <a:r>
              <a:rPr lang="en-US" dirty="0" smtClean="0"/>
              <a:t>Posters should be up in room. Title at top, range ½ from Highly Agree to Highly Disagree</a:t>
            </a:r>
            <a:endParaRPr lang="en-US" dirty="0"/>
          </a:p>
        </p:txBody>
      </p:sp>
      <p:sp>
        <p:nvSpPr>
          <p:cNvPr id="3" name="Content Placeholder 2"/>
          <p:cNvSpPr>
            <a:spLocks noGrp="1"/>
          </p:cNvSpPr>
          <p:nvPr>
            <p:ph idx="1"/>
          </p:nvPr>
        </p:nvSpPr>
        <p:spPr>
          <a:xfrm>
            <a:off x="1141412" y="1546578"/>
            <a:ext cx="9905999" cy="5046133"/>
          </a:xfrm>
        </p:spPr>
        <p:txBody>
          <a:bodyPr>
            <a:normAutofit fontScale="55000" lnSpcReduction="20000"/>
          </a:bodyPr>
          <a:lstStyle/>
          <a:p>
            <a:pPr marL="457200" indent="-457200">
              <a:buFont typeface="+mj-lt"/>
              <a:buAutoNum type="arabicPeriod" startAt="4"/>
            </a:pPr>
            <a:r>
              <a:rPr lang="en-US" dirty="0" smtClean="0"/>
              <a:t>You are either Left-Brained (“logical”) or Right-Brained (“artsy”): </a:t>
            </a:r>
            <a:r>
              <a:rPr lang="en-US" dirty="0" smtClean="0">
                <a:solidFill>
                  <a:srgbClr val="FFC000"/>
                </a:solidFill>
              </a:rPr>
              <a:t>False. Recent studies using brain scan technology show that people use both parts of the brain most of the time. It is true that different functions are controlled by different areas of the brain, but you don’t use one hemisphere of your brain more often than the other. Science has not proven that there is a connection between certain personality traits and hemisphere dominance; it’s a cultural myth.</a:t>
            </a:r>
          </a:p>
          <a:p>
            <a:pPr marL="457200" indent="-457200">
              <a:buFont typeface="+mj-lt"/>
              <a:buAutoNum type="arabicPeriod" startAt="4"/>
            </a:pPr>
            <a:endParaRPr lang="en-US" dirty="0">
              <a:solidFill>
                <a:srgbClr val="FFC000"/>
              </a:solidFill>
            </a:endParaRPr>
          </a:p>
          <a:p>
            <a:pPr marL="457200" indent="-457200">
              <a:buAutoNum type="arabicPeriod" startAt="4"/>
            </a:pPr>
            <a:r>
              <a:rPr lang="en-US" dirty="0" smtClean="0"/>
              <a:t>Adults</a:t>
            </a:r>
            <a:r>
              <a:rPr lang="en-US" dirty="0" smtClean="0"/>
              <a:t> </a:t>
            </a:r>
            <a:r>
              <a:rPr lang="en-US" dirty="0" smtClean="0"/>
              <a:t>lose large numbers of neurons as </a:t>
            </a:r>
            <a:r>
              <a:rPr lang="en-US" dirty="0" smtClean="0"/>
              <a:t>they</a:t>
            </a:r>
            <a:r>
              <a:rPr lang="en-US" dirty="0" smtClean="0"/>
              <a:t> </a:t>
            </a:r>
            <a:r>
              <a:rPr lang="en-US" dirty="0" smtClean="0"/>
              <a:t>age: </a:t>
            </a:r>
            <a:r>
              <a:rPr lang="en-US" dirty="0" smtClean="0">
                <a:solidFill>
                  <a:srgbClr val="FFC000"/>
                </a:solidFill>
              </a:rPr>
              <a:t>False. </a:t>
            </a:r>
            <a:r>
              <a:rPr lang="en-US" dirty="0" smtClean="0">
                <a:solidFill>
                  <a:srgbClr val="FFC000"/>
                </a:solidFill>
              </a:rPr>
              <a:t>While it is true that adults do lose neurons everyday (a common estimate is thousands per day), given that many neuroscientists estimate that the</a:t>
            </a:r>
            <a:r>
              <a:rPr lang="en-US" dirty="0" smtClean="0">
                <a:solidFill>
                  <a:srgbClr val="FFC000"/>
                </a:solidFill>
              </a:rPr>
              <a:t> brain has around 100 billion neurons, the percentage lost over the adult years is actually quite low. Studies have shown that from an age range of 20 years to 90 years, less than 10% of all neocortical neurons are lost for both men and women. </a:t>
            </a:r>
            <a:r>
              <a:rPr lang="en-US" dirty="0" smtClean="0">
                <a:solidFill>
                  <a:srgbClr val="FFC000"/>
                </a:solidFill>
              </a:rPr>
              <a:t>Loss </a:t>
            </a:r>
            <a:r>
              <a:rPr lang="en-US" dirty="0" smtClean="0">
                <a:solidFill>
                  <a:srgbClr val="FFC000"/>
                </a:solidFill>
              </a:rPr>
              <a:t>of neurons is concentrated mostly in certain areas of the brain. </a:t>
            </a:r>
            <a:r>
              <a:rPr lang="en-US" dirty="0" smtClean="0">
                <a:solidFill>
                  <a:srgbClr val="FFC000"/>
                </a:solidFill>
              </a:rPr>
              <a:t>Interestingly, a study showed that little loss of neocortical neurons occurs after age 65 in women.</a:t>
            </a:r>
          </a:p>
          <a:p>
            <a:pPr marL="0" indent="0">
              <a:buNone/>
            </a:pPr>
            <a:r>
              <a:rPr lang="en-US" dirty="0" smtClean="0">
                <a:solidFill>
                  <a:srgbClr val="FFC000"/>
                </a:solidFill>
              </a:rPr>
              <a:t>As </a:t>
            </a:r>
            <a:r>
              <a:rPr lang="en-US" dirty="0" smtClean="0">
                <a:solidFill>
                  <a:srgbClr val="FFC000"/>
                </a:solidFill>
              </a:rPr>
              <a:t>they age, older adult brains do experience some loss of brain mass, decreased cortical density, decreased length of white-matter tracts, shrinking of myelin sheaths on neuron axons, decreased production and reception of neurotransmitters, and decreased synapse density. </a:t>
            </a:r>
          </a:p>
          <a:p>
            <a:pPr marL="0" indent="0">
              <a:buNone/>
            </a:pPr>
            <a:r>
              <a:rPr lang="en-US" dirty="0" smtClean="0">
                <a:solidFill>
                  <a:srgbClr val="FFC000"/>
                </a:solidFill>
              </a:rPr>
              <a:t>Another common myth is that the brain doesn’t generate new neurons, but in fact, neuroscientists have shown that certain areas of the brain (including the hippocampus and olfactory bulb) generate new neurons. A loss of cognitive function, or “mental sharpness”, in aging adults is caused by a complicated combination of genetic, environmental, and lifestyle factors that scientists are still trying to understand. But the brains of older adults can continue to change; brain plasticity allows for new connections between neurons to continue to form throughout a person’s lifetime.</a:t>
            </a:r>
            <a:endParaRPr lang="en-US" dirty="0">
              <a:solidFill>
                <a:srgbClr val="FFC000"/>
              </a:solidFill>
            </a:endParaRPr>
          </a:p>
          <a:p>
            <a:pPr marL="0" indent="0">
              <a:buNone/>
            </a:pPr>
            <a:r>
              <a:rPr lang="en-US" sz="1600" dirty="0" smtClean="0">
                <a:solidFill>
                  <a:srgbClr val="FFC000"/>
                </a:solidFill>
              </a:rPr>
              <a:t>(Sources</a:t>
            </a:r>
            <a:r>
              <a:rPr lang="en-US" sz="1600" dirty="0">
                <a:solidFill>
                  <a:srgbClr val="FFC000"/>
                </a:solidFill>
              </a:rPr>
              <a:t>: NPR, </a:t>
            </a:r>
            <a:r>
              <a:rPr lang="en-US" sz="1600" dirty="0">
                <a:solidFill>
                  <a:srgbClr val="FFC000"/>
                </a:solidFill>
                <a:hlinkClick r:id="rId3"/>
              </a:rPr>
              <a:t>http://</a:t>
            </a:r>
            <a:r>
              <a:rPr lang="en-US" sz="1600" dirty="0" smtClean="0">
                <a:solidFill>
                  <a:srgbClr val="FFC000"/>
                </a:solidFill>
                <a:hlinkClick r:id="rId3"/>
              </a:rPr>
              <a:t>www.npr.org/blogs/13.7/2013/12/02/248089436/the-truth-about-the-left-brain-right-brain-relationship</a:t>
            </a:r>
            <a:r>
              <a:rPr lang="en-US" sz="1600" dirty="0" smtClean="0">
                <a:solidFill>
                  <a:srgbClr val="FFC000"/>
                </a:solidFill>
              </a:rPr>
              <a:t>; The </a:t>
            </a:r>
            <a:r>
              <a:rPr lang="en-US" sz="1600" dirty="0">
                <a:solidFill>
                  <a:srgbClr val="FFC000"/>
                </a:solidFill>
              </a:rPr>
              <a:t>Guardian, </a:t>
            </a:r>
            <a:r>
              <a:rPr lang="en-US" sz="1600" dirty="0">
                <a:solidFill>
                  <a:srgbClr val="FFC000"/>
                </a:solidFill>
                <a:hlinkClick r:id="rId4"/>
              </a:rPr>
              <a:t>http://</a:t>
            </a:r>
            <a:r>
              <a:rPr lang="en-US" sz="1600" dirty="0" smtClean="0">
                <a:solidFill>
                  <a:srgbClr val="FFC000"/>
                </a:solidFill>
                <a:hlinkClick r:id="rId4"/>
              </a:rPr>
              <a:t>www.theguardian.com/commentisfree/2013/nov/16/left-right-brain-distinction-myth</a:t>
            </a:r>
            <a:r>
              <a:rPr lang="en-US" sz="1600" dirty="0" smtClean="0">
                <a:solidFill>
                  <a:srgbClr val="FFC000"/>
                </a:solidFill>
              </a:rPr>
              <a:t>; The </a:t>
            </a:r>
            <a:r>
              <a:rPr lang="en-US" sz="1600" dirty="0">
                <a:solidFill>
                  <a:srgbClr val="FFC000"/>
                </a:solidFill>
              </a:rPr>
              <a:t>Dana Alliance, </a:t>
            </a:r>
            <a:r>
              <a:rPr lang="en-US" sz="1600" dirty="0">
                <a:solidFill>
                  <a:srgbClr val="FFC000"/>
                </a:solidFill>
                <a:hlinkClick r:id="rId5"/>
              </a:rPr>
              <a:t>http://</a:t>
            </a:r>
            <a:r>
              <a:rPr lang="en-US" sz="1600" dirty="0" smtClean="0">
                <a:solidFill>
                  <a:srgbClr val="FFC000"/>
                </a:solidFill>
                <a:hlinkClick r:id="rId5"/>
              </a:rPr>
              <a:t>www.dana.org/uploadedFiles/The_Dana_Alliances/Staying_Sharp/Staying%20Sharp%20Learning%20as%20We%20Age.pdf</a:t>
            </a:r>
            <a:r>
              <a:rPr lang="en-US" sz="1600" dirty="0" smtClean="0">
                <a:solidFill>
                  <a:srgbClr val="FFC000"/>
                </a:solidFill>
              </a:rPr>
              <a:t>; </a:t>
            </a:r>
            <a:r>
              <a:rPr lang="en-US" sz="1600" dirty="0" err="1" smtClean="0">
                <a:solidFill>
                  <a:srgbClr val="FFC000"/>
                </a:solidFill>
              </a:rPr>
              <a:t>Wbur’s</a:t>
            </a:r>
            <a:r>
              <a:rPr lang="en-US" sz="1600" dirty="0" smtClean="0">
                <a:solidFill>
                  <a:srgbClr val="FFC000"/>
                </a:solidFill>
              </a:rPr>
              <a:t> </a:t>
            </a:r>
            <a:r>
              <a:rPr lang="en-US" sz="1600" dirty="0">
                <a:solidFill>
                  <a:srgbClr val="FFC000"/>
                </a:solidFill>
              </a:rPr>
              <a:t>Common Health, </a:t>
            </a:r>
            <a:r>
              <a:rPr lang="en-US" sz="1600" dirty="0">
                <a:solidFill>
                  <a:srgbClr val="FFC000"/>
                </a:solidFill>
                <a:hlinkClick r:id="rId6"/>
              </a:rPr>
              <a:t>http://</a:t>
            </a:r>
            <a:r>
              <a:rPr lang="en-US" sz="1600" dirty="0" smtClean="0">
                <a:solidFill>
                  <a:srgbClr val="FFC000"/>
                </a:solidFill>
                <a:hlinkClick r:id="rId6"/>
              </a:rPr>
              <a:t>commonhealth.wbur.org/2013/06/brain-hundreds-new-neurons</a:t>
            </a:r>
            <a:r>
              <a:rPr lang="en-US" sz="1600" dirty="0" smtClean="0">
                <a:solidFill>
                  <a:srgbClr val="FFC000"/>
                </a:solidFill>
              </a:rPr>
              <a:t>; </a:t>
            </a:r>
            <a:r>
              <a:rPr lang="en-US" sz="1600" dirty="0" err="1" smtClean="0">
                <a:solidFill>
                  <a:srgbClr val="FFC000"/>
                </a:solidFill>
              </a:rPr>
              <a:t>Pakkenberg</a:t>
            </a:r>
            <a:r>
              <a:rPr lang="en-US" sz="1600" dirty="0" smtClean="0">
                <a:solidFill>
                  <a:srgbClr val="FFC000"/>
                </a:solidFill>
              </a:rPr>
              <a:t> &amp; Gunderson, </a:t>
            </a:r>
            <a:r>
              <a:rPr lang="en-US" sz="1600" i="1" dirty="0" smtClean="0">
                <a:solidFill>
                  <a:srgbClr val="FFC000"/>
                </a:solidFill>
              </a:rPr>
              <a:t>J Comp </a:t>
            </a:r>
            <a:r>
              <a:rPr lang="en-US" sz="1600" i="1" dirty="0" err="1" smtClean="0">
                <a:solidFill>
                  <a:srgbClr val="FFC000"/>
                </a:solidFill>
              </a:rPr>
              <a:t>Neurol</a:t>
            </a:r>
            <a:r>
              <a:rPr lang="en-US" sz="1600" dirty="0">
                <a:solidFill>
                  <a:srgbClr val="FFC000"/>
                </a:solidFill>
              </a:rPr>
              <a:t>, 1997, </a:t>
            </a:r>
            <a:r>
              <a:rPr lang="en-US" sz="1600" dirty="0">
                <a:solidFill>
                  <a:srgbClr val="FFC000"/>
                </a:solidFill>
                <a:hlinkClick r:id="rId7"/>
              </a:rPr>
              <a:t>http://</a:t>
            </a:r>
            <a:r>
              <a:rPr lang="en-US" sz="1600" dirty="0" smtClean="0">
                <a:solidFill>
                  <a:srgbClr val="FFC000"/>
                </a:solidFill>
                <a:hlinkClick r:id="rId7"/>
              </a:rPr>
              <a:t>www.ncbi.nlm.nih.gov/pubmed/9215725</a:t>
            </a:r>
            <a:r>
              <a:rPr lang="en-US" sz="1600" dirty="0" smtClean="0">
                <a:solidFill>
                  <a:srgbClr val="FFC000"/>
                </a:solidFill>
              </a:rPr>
              <a:t>; </a:t>
            </a:r>
            <a:r>
              <a:rPr lang="en-US" sz="1600" dirty="0" err="1" smtClean="0">
                <a:solidFill>
                  <a:srgbClr val="FFC000"/>
                </a:solidFill>
              </a:rPr>
              <a:t>Pakkenberg</a:t>
            </a:r>
            <a:r>
              <a:rPr lang="en-US" sz="1600" dirty="0" smtClean="0">
                <a:solidFill>
                  <a:srgbClr val="FFC000"/>
                </a:solidFill>
              </a:rPr>
              <a:t> et al., </a:t>
            </a:r>
            <a:r>
              <a:rPr lang="en-US" sz="1600" i="1" dirty="0" err="1" smtClean="0">
                <a:solidFill>
                  <a:srgbClr val="FFC000"/>
                </a:solidFill>
              </a:rPr>
              <a:t>Exp</a:t>
            </a:r>
            <a:r>
              <a:rPr lang="en-US" sz="1600" i="1" dirty="0" smtClean="0">
                <a:solidFill>
                  <a:srgbClr val="FFC000"/>
                </a:solidFill>
              </a:rPr>
              <a:t> </a:t>
            </a:r>
            <a:r>
              <a:rPr lang="en-US" sz="1600" i="1" dirty="0" err="1" smtClean="0">
                <a:solidFill>
                  <a:srgbClr val="FFC000"/>
                </a:solidFill>
              </a:rPr>
              <a:t>Gerontol</a:t>
            </a:r>
            <a:r>
              <a:rPr lang="en-US" sz="1600" dirty="0">
                <a:solidFill>
                  <a:srgbClr val="FFC000"/>
                </a:solidFill>
              </a:rPr>
              <a:t>, 2003, </a:t>
            </a:r>
            <a:r>
              <a:rPr lang="en-US" sz="1600" dirty="0">
                <a:solidFill>
                  <a:srgbClr val="FFC000"/>
                </a:solidFill>
                <a:hlinkClick r:id="rId8"/>
              </a:rPr>
              <a:t>http://</a:t>
            </a:r>
            <a:r>
              <a:rPr lang="en-US" sz="1600" dirty="0" smtClean="0">
                <a:solidFill>
                  <a:srgbClr val="FFC000"/>
                </a:solidFill>
                <a:hlinkClick r:id="rId8"/>
              </a:rPr>
              <a:t>www.ncbi.nlm.nih.gov/pubmed/12543266</a:t>
            </a:r>
            <a:r>
              <a:rPr lang="en-US" sz="1600" dirty="0" smtClean="0">
                <a:solidFill>
                  <a:srgbClr val="FFC000"/>
                </a:solidFill>
              </a:rPr>
              <a:t>; </a:t>
            </a:r>
            <a:r>
              <a:rPr lang="en-US" sz="1600" dirty="0" err="1" smtClean="0">
                <a:solidFill>
                  <a:srgbClr val="FFC000"/>
                </a:solidFill>
              </a:rPr>
              <a:t>Fabricius</a:t>
            </a:r>
            <a:r>
              <a:rPr lang="en-US" sz="1600" dirty="0" smtClean="0">
                <a:solidFill>
                  <a:srgbClr val="FFC000"/>
                </a:solidFill>
              </a:rPr>
              <a:t>, Jacobsen &amp; </a:t>
            </a:r>
            <a:r>
              <a:rPr lang="en-US" sz="1600" dirty="0" err="1" smtClean="0">
                <a:solidFill>
                  <a:srgbClr val="FFC000"/>
                </a:solidFill>
              </a:rPr>
              <a:t>Pakkenberg</a:t>
            </a:r>
            <a:r>
              <a:rPr lang="en-US" sz="1600" dirty="0" smtClean="0">
                <a:solidFill>
                  <a:srgbClr val="FFC000"/>
                </a:solidFill>
              </a:rPr>
              <a:t>, </a:t>
            </a:r>
            <a:r>
              <a:rPr lang="en-US" sz="1600" i="1" dirty="0" err="1" smtClean="0">
                <a:solidFill>
                  <a:srgbClr val="FFC000"/>
                </a:solidFill>
              </a:rPr>
              <a:t>Neurobiol</a:t>
            </a:r>
            <a:r>
              <a:rPr lang="en-US" sz="1600" i="1" dirty="0">
                <a:solidFill>
                  <a:srgbClr val="FFC000"/>
                </a:solidFill>
              </a:rPr>
              <a:t> Aging</a:t>
            </a:r>
            <a:r>
              <a:rPr lang="en-US" sz="1600" dirty="0">
                <a:solidFill>
                  <a:srgbClr val="FFC000"/>
                </a:solidFill>
              </a:rPr>
              <a:t>, 2013, </a:t>
            </a:r>
            <a:r>
              <a:rPr lang="en-US" sz="1600" dirty="0">
                <a:solidFill>
                  <a:srgbClr val="FFC000"/>
                </a:solidFill>
                <a:hlinkClick r:id="rId9"/>
              </a:rPr>
              <a:t>http://</a:t>
            </a:r>
            <a:r>
              <a:rPr lang="en-US" sz="1600" dirty="0" smtClean="0">
                <a:solidFill>
                  <a:srgbClr val="FFC000"/>
                </a:solidFill>
                <a:hlinkClick r:id="rId9"/>
              </a:rPr>
              <a:t>www.ncbi.nlm.nih.gov/pubmed/22878165</a:t>
            </a:r>
            <a:r>
              <a:rPr lang="en-US" sz="1600" dirty="0" smtClean="0">
                <a:solidFill>
                  <a:srgbClr val="FFC000"/>
                </a:solidFill>
              </a:rPr>
              <a:t>). </a:t>
            </a:r>
            <a:endParaRPr lang="en-US" sz="1600" dirty="0">
              <a:solidFill>
                <a:srgbClr val="FFC000"/>
              </a:solidFill>
            </a:endParaRPr>
          </a:p>
        </p:txBody>
      </p:sp>
    </p:spTree>
    <p:extLst>
      <p:ext uri="{BB962C8B-B14F-4D97-AF65-F5344CB8AC3E}">
        <p14:creationId xmlns:p14="http://schemas.microsoft.com/office/powerpoint/2010/main" val="2508556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7547" y="111730"/>
            <a:ext cx="9905998" cy="1478570"/>
          </a:xfrm>
        </p:spPr>
        <p:txBody>
          <a:bodyPr/>
          <a:lstStyle/>
          <a:p>
            <a:r>
              <a:rPr lang="en-US" dirty="0" smtClean="0"/>
              <a:t>Brain Facts….</a:t>
            </a:r>
            <a:endParaRPr lang="en-US" dirty="0"/>
          </a:p>
        </p:txBody>
      </p:sp>
      <p:sp>
        <p:nvSpPr>
          <p:cNvPr id="5" name="Content Placeholder 4"/>
          <p:cNvSpPr>
            <a:spLocks noGrp="1"/>
          </p:cNvSpPr>
          <p:nvPr>
            <p:ph sz="half" idx="1"/>
          </p:nvPr>
        </p:nvSpPr>
        <p:spPr>
          <a:xfrm>
            <a:off x="576965" y="1385888"/>
            <a:ext cx="4878389" cy="2847445"/>
          </a:xfrm>
        </p:spPr>
        <p:txBody>
          <a:bodyPr/>
          <a:lstStyle/>
          <a:p>
            <a:r>
              <a:rPr lang="en-US" dirty="0" smtClean="0"/>
              <a:t>Look at posters</a:t>
            </a:r>
          </a:p>
          <a:p>
            <a:endParaRPr lang="en-US" dirty="0"/>
          </a:p>
          <a:p>
            <a:r>
              <a:rPr lang="en-US" dirty="0" smtClean="0"/>
              <a:t>Put sticker on Scale</a:t>
            </a:r>
          </a:p>
          <a:p>
            <a:pPr marL="0" indent="0">
              <a:buNone/>
            </a:pPr>
            <a:r>
              <a:rPr lang="en-US" dirty="0"/>
              <a:t>	</a:t>
            </a:r>
            <a:r>
              <a:rPr lang="en-US" dirty="0" smtClean="0"/>
              <a:t>Highly Agree </a:t>
            </a:r>
            <a:r>
              <a:rPr lang="en-US" dirty="0" smtClean="0">
                <a:sym typeface="Wingdings" panose="05000000000000000000" pitchFamily="2" charset="2"/>
              </a:rPr>
              <a:t> Highly 	Disagree</a:t>
            </a:r>
            <a:endParaRPr lang="en-US" dirty="0"/>
          </a:p>
        </p:txBody>
      </p:sp>
      <p:pic>
        <p:nvPicPr>
          <p:cNvPr id="7" name="Content Placeholder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54974" y="111730"/>
            <a:ext cx="6639490" cy="4742493"/>
          </a:xfrm>
        </p:spPr>
      </p:pic>
      <p:grpSp>
        <p:nvGrpSpPr>
          <p:cNvPr id="12" name="Group 11"/>
          <p:cNvGrpSpPr/>
          <p:nvPr/>
        </p:nvGrpSpPr>
        <p:grpSpPr>
          <a:xfrm>
            <a:off x="3016158" y="5680756"/>
            <a:ext cx="5926667" cy="335309"/>
            <a:chOff x="3016158" y="5680756"/>
            <a:chExt cx="5926667" cy="335309"/>
          </a:xfrm>
        </p:grpSpPr>
        <p:cxnSp>
          <p:nvCxnSpPr>
            <p:cNvPr id="4" name="Straight Connector 3"/>
            <p:cNvCxnSpPr/>
            <p:nvPr/>
          </p:nvCxnSpPr>
          <p:spPr>
            <a:xfrm>
              <a:off x="3016158" y="5833156"/>
              <a:ext cx="5926667" cy="11289"/>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979491" y="5680756"/>
              <a:ext cx="0" cy="327378"/>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16158" y="5680756"/>
              <a:ext cx="0" cy="327378"/>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stretch>
              <a:fillRect/>
            </a:stretch>
          </p:blipFill>
          <p:spPr>
            <a:xfrm>
              <a:off x="8924536" y="5680756"/>
              <a:ext cx="12193" cy="335309"/>
            </a:xfrm>
            <a:prstGeom prst="rect">
              <a:avLst/>
            </a:prstGeom>
            <a:solidFill>
              <a:schemeClr val="accent1"/>
            </a:solidFill>
            <a:ln w="25400">
              <a:solidFill>
                <a:schemeClr val="accent1"/>
              </a:solidFill>
            </a:ln>
          </p:spPr>
        </p:pic>
      </p:grpSp>
      <p:sp>
        <p:nvSpPr>
          <p:cNvPr id="11" name="TextBox 10"/>
          <p:cNvSpPr txBox="1"/>
          <p:nvPr/>
        </p:nvSpPr>
        <p:spPr>
          <a:xfrm>
            <a:off x="2294639" y="5165023"/>
            <a:ext cx="1871663" cy="369332"/>
          </a:xfrm>
          <a:prstGeom prst="rect">
            <a:avLst/>
          </a:prstGeom>
          <a:noFill/>
        </p:spPr>
        <p:txBody>
          <a:bodyPr wrap="square" rtlCol="0">
            <a:spAutoFit/>
          </a:bodyPr>
          <a:lstStyle/>
          <a:p>
            <a:r>
              <a:rPr lang="en-US" dirty="0" smtClean="0"/>
              <a:t>Highly Disagree</a:t>
            </a:r>
            <a:endParaRPr lang="en-US" dirty="0"/>
          </a:p>
        </p:txBody>
      </p:sp>
      <p:sp>
        <p:nvSpPr>
          <p:cNvPr id="13" name="TextBox 12"/>
          <p:cNvSpPr txBox="1"/>
          <p:nvPr/>
        </p:nvSpPr>
        <p:spPr>
          <a:xfrm>
            <a:off x="8047652" y="5126757"/>
            <a:ext cx="1871663" cy="369332"/>
          </a:xfrm>
          <a:prstGeom prst="rect">
            <a:avLst/>
          </a:prstGeom>
          <a:noFill/>
        </p:spPr>
        <p:txBody>
          <a:bodyPr wrap="square" rtlCol="0">
            <a:spAutoFit/>
          </a:bodyPr>
          <a:lstStyle/>
          <a:p>
            <a:r>
              <a:rPr lang="en-US" dirty="0" smtClean="0"/>
              <a:t>Highly Agree</a:t>
            </a:r>
            <a:endParaRPr lang="en-US" dirty="0"/>
          </a:p>
        </p:txBody>
      </p:sp>
    </p:spTree>
    <p:extLst>
      <p:ext uri="{BB962C8B-B14F-4D97-AF65-F5344CB8AC3E}">
        <p14:creationId xmlns:p14="http://schemas.microsoft.com/office/powerpoint/2010/main" val="41170245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23407"/>
            <a:ext cx="9905998" cy="1478570"/>
          </a:xfrm>
        </p:spPr>
        <p:txBody>
          <a:bodyPr>
            <a:normAutofit fontScale="90000"/>
          </a:bodyPr>
          <a:lstStyle/>
          <a:p>
            <a:r>
              <a:rPr lang="en-US" dirty="0" smtClean="0"/>
              <a:t>Posters should be up in room. Title at top, range ½ from Highly Agree to Highly Disagree</a:t>
            </a:r>
            <a:endParaRPr lang="en-US" dirty="0"/>
          </a:p>
        </p:txBody>
      </p:sp>
      <p:sp>
        <p:nvSpPr>
          <p:cNvPr id="3" name="Content Placeholder 2"/>
          <p:cNvSpPr>
            <a:spLocks noGrp="1"/>
          </p:cNvSpPr>
          <p:nvPr>
            <p:ph idx="1"/>
          </p:nvPr>
        </p:nvSpPr>
        <p:spPr>
          <a:xfrm>
            <a:off x="768879" y="1490133"/>
            <a:ext cx="8239654" cy="5046133"/>
          </a:xfrm>
        </p:spPr>
        <p:txBody>
          <a:bodyPr>
            <a:normAutofit fontScale="92500"/>
          </a:bodyPr>
          <a:lstStyle/>
          <a:p>
            <a:pPr marL="457200" indent="-457200">
              <a:buAutoNum type="arabicPeriod"/>
            </a:pPr>
            <a:r>
              <a:rPr lang="en-US" dirty="0" smtClean="0"/>
              <a:t>Humans only use 10% of their brain</a:t>
            </a:r>
          </a:p>
          <a:p>
            <a:pPr marL="457200" indent="-457200">
              <a:buAutoNum type="arabicPeriod"/>
            </a:pPr>
            <a:endParaRPr lang="en-US" dirty="0"/>
          </a:p>
          <a:p>
            <a:pPr marL="457200" indent="-457200">
              <a:buAutoNum type="arabicPeriod"/>
            </a:pPr>
            <a:r>
              <a:rPr lang="en-US" dirty="0" smtClean="0"/>
              <a:t>Brain damage is always permanent</a:t>
            </a:r>
          </a:p>
          <a:p>
            <a:pPr marL="457200" indent="-457200">
              <a:buAutoNum type="arabicPeriod"/>
            </a:pPr>
            <a:endParaRPr lang="en-US" dirty="0"/>
          </a:p>
          <a:p>
            <a:pPr marL="457200" indent="-457200">
              <a:buAutoNum type="arabicPeriod"/>
            </a:pPr>
            <a:r>
              <a:rPr lang="en-US" dirty="0" smtClean="0"/>
              <a:t>Humans have the largest brain of all animals</a:t>
            </a:r>
          </a:p>
          <a:p>
            <a:pPr marL="457200" indent="-457200">
              <a:buAutoNum type="arabicPeriod"/>
            </a:pPr>
            <a:endParaRPr lang="en-US" dirty="0"/>
          </a:p>
          <a:p>
            <a:pPr marL="457200" indent="-457200">
              <a:buAutoNum type="arabicPeriod"/>
            </a:pPr>
            <a:r>
              <a:rPr lang="en-US" dirty="0" smtClean="0"/>
              <a:t>You are either Left-Brained (“artsy”) or Right-Brained (“logical”)</a:t>
            </a:r>
          </a:p>
          <a:p>
            <a:pPr marL="457200" indent="-457200">
              <a:buAutoNum type="arabicPeriod"/>
            </a:pPr>
            <a:endParaRPr lang="en-US" dirty="0"/>
          </a:p>
          <a:p>
            <a:pPr marL="457200" indent="-457200">
              <a:buAutoNum type="arabicPeriod"/>
            </a:pPr>
            <a:r>
              <a:rPr lang="en-US" dirty="0" smtClean="0"/>
              <a:t>You lose large numbers of brain cells as you age</a:t>
            </a:r>
            <a:endParaRPr lang="en-US" dirty="0"/>
          </a:p>
        </p:txBody>
      </p:sp>
      <p:sp>
        <p:nvSpPr>
          <p:cNvPr id="4" name="Rectangle 3"/>
          <p:cNvSpPr/>
          <p:nvPr/>
        </p:nvSpPr>
        <p:spPr>
          <a:xfrm>
            <a:off x="5441117" y="1337716"/>
            <a:ext cx="1688284"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rgbClr val="FFC000"/>
                </a:solidFill>
                <a:effectLst/>
              </a:rPr>
              <a:t>False</a:t>
            </a:r>
            <a:endParaRPr lang="en-US" sz="5400" b="1" cap="none" spc="0" dirty="0">
              <a:ln w="22225">
                <a:solidFill>
                  <a:schemeClr val="accent2"/>
                </a:solidFill>
                <a:prstDash val="solid"/>
              </a:ln>
              <a:solidFill>
                <a:srgbClr val="FFC000"/>
              </a:solidFill>
              <a:effectLst/>
            </a:endParaRPr>
          </a:p>
        </p:txBody>
      </p:sp>
      <p:sp>
        <p:nvSpPr>
          <p:cNvPr id="5" name="Rectangle 4"/>
          <p:cNvSpPr/>
          <p:nvPr/>
        </p:nvSpPr>
        <p:spPr>
          <a:xfrm>
            <a:off x="5250270" y="2378383"/>
            <a:ext cx="1688284"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rgbClr val="FFC000"/>
                </a:solidFill>
                <a:effectLst/>
              </a:rPr>
              <a:t>False</a:t>
            </a:r>
            <a:endParaRPr lang="en-US" sz="5400" b="1" cap="none" spc="0" dirty="0">
              <a:ln w="22225">
                <a:solidFill>
                  <a:schemeClr val="accent2"/>
                </a:solidFill>
                <a:prstDash val="solid"/>
              </a:ln>
              <a:solidFill>
                <a:srgbClr val="FFC000"/>
              </a:solidFill>
              <a:effectLst/>
            </a:endParaRPr>
          </a:p>
        </p:txBody>
      </p:sp>
      <p:sp>
        <p:nvSpPr>
          <p:cNvPr id="6" name="Rectangle 5"/>
          <p:cNvSpPr/>
          <p:nvPr/>
        </p:nvSpPr>
        <p:spPr>
          <a:xfrm>
            <a:off x="6285259" y="3475326"/>
            <a:ext cx="1688284"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rgbClr val="FFC000"/>
                </a:solidFill>
                <a:effectLst/>
              </a:rPr>
              <a:t>False</a:t>
            </a:r>
            <a:endParaRPr lang="en-US" sz="5400" b="1" cap="none" spc="0" dirty="0">
              <a:ln w="22225">
                <a:solidFill>
                  <a:schemeClr val="accent2"/>
                </a:solidFill>
                <a:prstDash val="solid"/>
              </a:ln>
              <a:solidFill>
                <a:srgbClr val="FFC000"/>
              </a:solidFill>
              <a:effectLst/>
            </a:endParaRPr>
          </a:p>
        </p:txBody>
      </p:sp>
      <p:sp>
        <p:nvSpPr>
          <p:cNvPr id="7" name="Rectangle 6"/>
          <p:cNvSpPr/>
          <p:nvPr/>
        </p:nvSpPr>
        <p:spPr>
          <a:xfrm>
            <a:off x="8457903" y="4481689"/>
            <a:ext cx="1688284"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rgbClr val="FFC000"/>
                </a:solidFill>
                <a:effectLst/>
              </a:rPr>
              <a:t>False</a:t>
            </a:r>
            <a:endParaRPr lang="en-US" sz="5400" b="1" cap="none" spc="0" dirty="0">
              <a:ln w="22225">
                <a:solidFill>
                  <a:schemeClr val="accent2"/>
                </a:solidFill>
                <a:prstDash val="solid"/>
              </a:ln>
              <a:solidFill>
                <a:srgbClr val="FFC000"/>
              </a:solidFill>
              <a:effectLst/>
            </a:endParaRPr>
          </a:p>
        </p:txBody>
      </p:sp>
      <p:sp>
        <p:nvSpPr>
          <p:cNvPr id="8" name="Rectangle 7"/>
          <p:cNvSpPr/>
          <p:nvPr/>
        </p:nvSpPr>
        <p:spPr>
          <a:xfrm>
            <a:off x="6938554" y="5485715"/>
            <a:ext cx="1688284"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rgbClr val="FFC000"/>
                </a:solidFill>
                <a:effectLst/>
              </a:rPr>
              <a:t>False</a:t>
            </a:r>
            <a:endParaRPr lang="en-US" sz="5400" b="1" cap="none" spc="0" dirty="0">
              <a:ln w="22225">
                <a:solidFill>
                  <a:schemeClr val="accent2"/>
                </a:solidFill>
                <a:prstDash val="solid"/>
              </a:ln>
              <a:solidFill>
                <a:srgbClr val="FFC000"/>
              </a:solidFill>
              <a:effectLst/>
            </a:endParaRPr>
          </a:p>
        </p:txBody>
      </p:sp>
      <p:sp>
        <p:nvSpPr>
          <p:cNvPr id="9" name="5-Point Star 8"/>
          <p:cNvSpPr/>
          <p:nvPr/>
        </p:nvSpPr>
        <p:spPr>
          <a:xfrm>
            <a:off x="237066" y="2378383"/>
            <a:ext cx="610835" cy="55315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4102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5"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40" dur="1000" fill="hold"/>
                                        <p:tgtEl>
                                          <p:spTgt spid="9"/>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3186" y="52111"/>
            <a:ext cx="6746873" cy="984598"/>
          </a:xfrm>
        </p:spPr>
        <p:txBody>
          <a:bodyPr/>
          <a:lstStyle/>
          <a:p>
            <a:r>
              <a:rPr lang="en-US" dirty="0" smtClean="0"/>
              <a:t>Neural engineering</a:t>
            </a:r>
            <a:endParaRPr lang="en-US" dirty="0"/>
          </a:p>
        </p:txBody>
      </p:sp>
      <p:sp>
        <p:nvSpPr>
          <p:cNvPr id="3" name="Content Placeholder 2"/>
          <p:cNvSpPr>
            <a:spLocks noGrp="1"/>
          </p:cNvSpPr>
          <p:nvPr>
            <p:ph idx="1"/>
          </p:nvPr>
        </p:nvSpPr>
        <p:spPr>
          <a:xfrm>
            <a:off x="254391" y="1004743"/>
            <a:ext cx="2417939" cy="640469"/>
          </a:xfrm>
        </p:spPr>
        <p:txBody>
          <a:bodyPr>
            <a:normAutofit/>
          </a:bodyPr>
          <a:lstStyle/>
          <a:p>
            <a:pPr marL="0" indent="0">
              <a:buNone/>
            </a:pPr>
            <a:r>
              <a:rPr lang="en-US" dirty="0" smtClean="0"/>
              <a:t>Before sketch:</a:t>
            </a:r>
          </a:p>
          <a:p>
            <a:endParaRPr lang="en-US" dirty="0"/>
          </a:p>
        </p:txBody>
      </p:sp>
      <p:cxnSp>
        <p:nvCxnSpPr>
          <p:cNvPr id="5" name="Straight Connector 4"/>
          <p:cNvCxnSpPr/>
          <p:nvPr/>
        </p:nvCxnSpPr>
        <p:spPr>
          <a:xfrm>
            <a:off x="699911" y="876825"/>
            <a:ext cx="1065671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flipV="1">
            <a:off x="2723283" y="243738"/>
            <a:ext cx="15603" cy="6089329"/>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Content Placeholder 2"/>
          <p:cNvSpPr txBox="1">
            <a:spLocks/>
          </p:cNvSpPr>
          <p:nvPr/>
        </p:nvSpPr>
        <p:spPr>
          <a:xfrm>
            <a:off x="2722914" y="906000"/>
            <a:ext cx="7107415" cy="640469"/>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t>(Sketch out what you think it is….)</a:t>
            </a:r>
          </a:p>
          <a:p>
            <a:endParaRPr lang="en-US" dirty="0"/>
          </a:p>
        </p:txBody>
      </p:sp>
      <p:sp>
        <p:nvSpPr>
          <p:cNvPr id="11" name="Content Placeholder 2"/>
          <p:cNvSpPr txBox="1">
            <a:spLocks/>
          </p:cNvSpPr>
          <p:nvPr/>
        </p:nvSpPr>
        <p:spPr>
          <a:xfrm>
            <a:off x="254392" y="1717219"/>
            <a:ext cx="2417939" cy="64046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dirty="0" smtClean="0"/>
              <a:t>Neural engineering:</a:t>
            </a:r>
          </a:p>
          <a:p>
            <a:endParaRPr lang="en-US" dirty="0"/>
          </a:p>
        </p:txBody>
      </p:sp>
      <p:sp>
        <p:nvSpPr>
          <p:cNvPr id="14" name="Rectangle 13"/>
          <p:cNvSpPr/>
          <p:nvPr/>
        </p:nvSpPr>
        <p:spPr>
          <a:xfrm>
            <a:off x="2870866" y="1717219"/>
            <a:ext cx="8297333" cy="830997"/>
          </a:xfrm>
          <a:prstGeom prst="rect">
            <a:avLst/>
          </a:prstGeom>
        </p:spPr>
        <p:txBody>
          <a:bodyPr wrap="square">
            <a:spAutoFit/>
          </a:bodyPr>
          <a:lstStyle/>
          <a:p>
            <a:r>
              <a:rPr lang="en-US" sz="2400" dirty="0" smtClean="0"/>
              <a:t>Using </a:t>
            </a:r>
            <a:r>
              <a:rPr lang="en-US" sz="2400" dirty="0"/>
              <a:t>math and science to solve problems related to the nervous system</a:t>
            </a:r>
          </a:p>
        </p:txBody>
      </p:sp>
      <p:sp>
        <p:nvSpPr>
          <p:cNvPr id="15" name="Content Placeholder 2"/>
          <p:cNvSpPr txBox="1">
            <a:spLocks/>
          </p:cNvSpPr>
          <p:nvPr/>
        </p:nvSpPr>
        <p:spPr>
          <a:xfrm>
            <a:off x="254392" y="2920300"/>
            <a:ext cx="2594151" cy="1387600"/>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4200" dirty="0" smtClean="0"/>
              <a:t>What are the parts of the nervous system? (Think, what have you already learned?)</a:t>
            </a:r>
          </a:p>
          <a:p>
            <a:endParaRPr lang="en-US" dirty="0"/>
          </a:p>
        </p:txBody>
      </p:sp>
      <p:sp>
        <p:nvSpPr>
          <p:cNvPr id="16" name="Content Placeholder 2"/>
          <p:cNvSpPr txBox="1">
            <a:spLocks/>
          </p:cNvSpPr>
          <p:nvPr/>
        </p:nvSpPr>
        <p:spPr>
          <a:xfrm>
            <a:off x="2754488" y="2483271"/>
            <a:ext cx="6547556" cy="3849796"/>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2000" dirty="0" smtClean="0"/>
              <a:t>Central Nervous System (CNS)</a:t>
            </a:r>
          </a:p>
          <a:p>
            <a:pPr marL="0" indent="0">
              <a:buFont typeface="Arial" panose="020B0604020202020204" pitchFamily="34" charset="0"/>
              <a:buNone/>
            </a:pPr>
            <a:r>
              <a:rPr lang="en-US" sz="2000" dirty="0"/>
              <a:t>	</a:t>
            </a:r>
            <a:r>
              <a:rPr lang="en-US" sz="2000" dirty="0" smtClean="0"/>
              <a:t>Brain and Spinal Cord</a:t>
            </a:r>
          </a:p>
          <a:p>
            <a:pPr marL="0" indent="0">
              <a:buFont typeface="Arial" panose="020B0604020202020204" pitchFamily="34" charset="0"/>
              <a:buNone/>
            </a:pPr>
            <a:r>
              <a:rPr lang="en-US" sz="2000" dirty="0" smtClean="0"/>
              <a:t>Peripheral Nervous System (PNS)</a:t>
            </a:r>
          </a:p>
          <a:p>
            <a:pPr marL="0" indent="0">
              <a:buFont typeface="Arial" panose="020B0604020202020204" pitchFamily="34" charset="0"/>
              <a:buNone/>
            </a:pPr>
            <a:r>
              <a:rPr lang="en-US" sz="2000" dirty="0" smtClean="0"/>
              <a:t>	Sensory Receptors</a:t>
            </a:r>
          </a:p>
          <a:p>
            <a:pPr marL="0" indent="0">
              <a:buFont typeface="Arial" panose="020B0604020202020204" pitchFamily="34" charset="0"/>
              <a:buNone/>
            </a:pPr>
            <a:r>
              <a:rPr lang="en-US" sz="2000" dirty="0"/>
              <a:t>	</a:t>
            </a:r>
            <a:r>
              <a:rPr lang="en-US" sz="2000" dirty="0" smtClean="0"/>
              <a:t>Motor Neurons</a:t>
            </a:r>
          </a:p>
          <a:p>
            <a:pPr marL="0" indent="0">
              <a:buFont typeface="Arial" panose="020B0604020202020204" pitchFamily="34" charset="0"/>
              <a:buNone/>
            </a:pPr>
            <a:r>
              <a:rPr lang="en-US" sz="2000" dirty="0" smtClean="0"/>
              <a:t>Neurons</a:t>
            </a:r>
          </a:p>
          <a:p>
            <a:pPr marL="0" indent="0">
              <a:buFont typeface="Arial" panose="020B0604020202020204" pitchFamily="34" charset="0"/>
              <a:buNone/>
            </a:pPr>
            <a:r>
              <a:rPr lang="en-US" sz="2000" dirty="0"/>
              <a:t>	</a:t>
            </a:r>
            <a:r>
              <a:rPr lang="en-US" sz="2000" dirty="0" smtClean="0"/>
              <a:t>Axon, Dendrites, Soma, Synapse, Neurotransmitters</a:t>
            </a:r>
          </a:p>
          <a:p>
            <a:pPr marL="0" indent="0">
              <a:buFont typeface="Arial" panose="020B0604020202020204" pitchFamily="34" charset="0"/>
              <a:buNone/>
            </a:pPr>
            <a:r>
              <a:rPr lang="en-US" sz="2000" dirty="0"/>
              <a:t>	</a:t>
            </a:r>
            <a:r>
              <a:rPr lang="en-US" sz="2000" dirty="0" smtClean="0"/>
              <a:t>Action Potential</a:t>
            </a:r>
          </a:p>
          <a:p>
            <a:pPr marL="0" indent="0">
              <a:buFont typeface="Arial" panose="020B0604020202020204" pitchFamily="34" charset="0"/>
              <a:buNone/>
            </a:pPr>
            <a:r>
              <a:rPr lang="en-US" sz="2000" dirty="0"/>
              <a:t>	</a:t>
            </a:r>
            <a:r>
              <a:rPr lang="en-US" sz="2000" dirty="0" smtClean="0"/>
              <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27704" y="3558377"/>
            <a:ext cx="1473921" cy="2063489"/>
          </a:xfrm>
          <a:prstGeom prst="rect">
            <a:avLst/>
          </a:prstGeom>
        </p:spPr>
      </p:pic>
    </p:spTree>
    <p:extLst>
      <p:ext uri="{BB962C8B-B14F-4D97-AF65-F5344CB8AC3E}">
        <p14:creationId xmlns:p14="http://schemas.microsoft.com/office/powerpoint/2010/main" val="3602230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500" fill="hold"/>
                                        <p:tgtEl>
                                          <p:spTgt spid="14"/>
                                        </p:tgtEl>
                                        <p:attrNameLst>
                                          <p:attrName>ppt_x</p:attrName>
                                        </p:attrNameLst>
                                      </p:cBhvr>
                                      <p:tavLst>
                                        <p:tav tm="0">
                                          <p:val>
                                            <p:strVal val="#ppt_x"/>
                                          </p:val>
                                        </p:tav>
                                        <p:tav tm="100000">
                                          <p:val>
                                            <p:strVal val="#ppt_x"/>
                                          </p:val>
                                        </p:tav>
                                      </p:tavLst>
                                    </p:anim>
                                    <p:anim calcmode="lin" valueType="num">
                                      <p:cBhvr additive="base">
                                        <p:cTn id="2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ppt_x"/>
                                          </p:val>
                                        </p:tav>
                                        <p:tav tm="100000">
                                          <p:val>
                                            <p:strVal val="#ppt_x"/>
                                          </p:val>
                                        </p:tav>
                                      </p:tavLst>
                                    </p:anim>
                                    <p:anim calcmode="lin" valueType="num">
                                      <p:cBhvr additive="base">
                                        <p:cTn id="3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16">
                                            <p:txEl>
                                              <p:pRg st="5" end="5"/>
                                            </p:txEl>
                                          </p:spTgt>
                                        </p:tgtEl>
                                        <p:attrNameLst>
                                          <p:attrName>style.visibility</p:attrName>
                                        </p:attrNameLst>
                                      </p:cBhvr>
                                      <p:to>
                                        <p:strVal val="visible"/>
                                      </p:to>
                                    </p:set>
                                    <p:anim calcmode="lin" valueType="num">
                                      <p:cBhvr additive="base">
                                        <p:cTn id="40" dur="500" fill="hold"/>
                                        <p:tgtEl>
                                          <p:spTgt spid="16">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16">
                                            <p:txEl>
                                              <p:pRg st="0" end="0"/>
                                            </p:txEl>
                                          </p:spTgt>
                                        </p:tgtEl>
                                        <p:attrNameLst>
                                          <p:attrName>style.visibility</p:attrName>
                                        </p:attrNameLst>
                                      </p:cBhvr>
                                      <p:to>
                                        <p:strVal val="visible"/>
                                      </p:to>
                                    </p:set>
                                    <p:anim calcmode="lin" valueType="num">
                                      <p:cBhvr additive="base">
                                        <p:cTn id="46"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16">
                                            <p:txEl>
                                              <p:pRg st="1" end="1"/>
                                            </p:txEl>
                                          </p:spTgt>
                                        </p:tgtEl>
                                        <p:attrNameLst>
                                          <p:attrName>style.visibility</p:attrName>
                                        </p:attrNameLst>
                                      </p:cBhvr>
                                      <p:to>
                                        <p:strVal val="visible"/>
                                      </p:to>
                                    </p:set>
                                    <p:anim calcmode="lin" valueType="num">
                                      <p:cBhvr additive="base">
                                        <p:cTn id="52"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1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16">
                                            <p:txEl>
                                              <p:pRg st="2" end="2"/>
                                            </p:txEl>
                                          </p:spTgt>
                                        </p:tgtEl>
                                        <p:attrNameLst>
                                          <p:attrName>style.visibility</p:attrName>
                                        </p:attrNameLst>
                                      </p:cBhvr>
                                      <p:to>
                                        <p:strVal val="visible"/>
                                      </p:to>
                                    </p:set>
                                    <p:anim calcmode="lin" valueType="num">
                                      <p:cBhvr additive="base">
                                        <p:cTn id="5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16">
                                            <p:txEl>
                                              <p:pRg st="3" end="3"/>
                                            </p:txEl>
                                          </p:spTgt>
                                        </p:tgtEl>
                                        <p:attrNameLst>
                                          <p:attrName>style.visibility</p:attrName>
                                        </p:attrNameLst>
                                      </p:cBhvr>
                                      <p:to>
                                        <p:strVal val="visible"/>
                                      </p:to>
                                    </p:set>
                                    <p:anim calcmode="lin" valueType="num">
                                      <p:cBhvr additive="base">
                                        <p:cTn id="64"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nodeType="clickEffect">
                                  <p:stCondLst>
                                    <p:cond delay="0"/>
                                  </p:stCondLst>
                                  <p:childTnLst>
                                    <p:set>
                                      <p:cBhvr>
                                        <p:cTn id="69" dur="1" fill="hold">
                                          <p:stCondLst>
                                            <p:cond delay="0"/>
                                          </p:stCondLst>
                                        </p:cTn>
                                        <p:tgtEl>
                                          <p:spTgt spid="16">
                                            <p:txEl>
                                              <p:pRg st="4" end="4"/>
                                            </p:txEl>
                                          </p:spTgt>
                                        </p:tgtEl>
                                        <p:attrNameLst>
                                          <p:attrName>style.visibility</p:attrName>
                                        </p:attrNameLst>
                                      </p:cBhvr>
                                      <p:to>
                                        <p:strVal val="visible"/>
                                      </p:to>
                                    </p:set>
                                    <p:anim calcmode="lin" valueType="num">
                                      <p:cBhvr additive="base">
                                        <p:cTn id="70"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nodeType="clickEffect">
                                  <p:stCondLst>
                                    <p:cond delay="0"/>
                                  </p:stCondLst>
                                  <p:childTnLst>
                                    <p:set>
                                      <p:cBhvr>
                                        <p:cTn id="75" dur="1" fill="hold">
                                          <p:stCondLst>
                                            <p:cond delay="0"/>
                                          </p:stCondLst>
                                        </p:cTn>
                                        <p:tgtEl>
                                          <p:spTgt spid="16">
                                            <p:txEl>
                                              <p:pRg st="6" end="6"/>
                                            </p:txEl>
                                          </p:spTgt>
                                        </p:tgtEl>
                                        <p:attrNameLst>
                                          <p:attrName>style.visibility</p:attrName>
                                        </p:attrNameLst>
                                      </p:cBhvr>
                                      <p:to>
                                        <p:strVal val="visible"/>
                                      </p:to>
                                    </p:set>
                                    <p:anim calcmode="lin" valueType="num">
                                      <p:cBhvr additive="base">
                                        <p:cTn id="76" dur="500" fill="hold"/>
                                        <p:tgtEl>
                                          <p:spTgt spid="16">
                                            <p:txEl>
                                              <p:pRg st="6" end="6"/>
                                            </p:txEl>
                                          </p:spTgt>
                                        </p:tgtEl>
                                        <p:attrNameLst>
                                          <p:attrName>ppt_x</p:attrName>
                                        </p:attrNameLst>
                                      </p:cBhvr>
                                      <p:tavLst>
                                        <p:tav tm="0">
                                          <p:val>
                                            <p:strVal val="#ppt_x"/>
                                          </p:val>
                                        </p:tav>
                                        <p:tav tm="100000">
                                          <p:val>
                                            <p:strVal val="#ppt_x"/>
                                          </p:val>
                                        </p:tav>
                                      </p:tavLst>
                                    </p:anim>
                                    <p:anim calcmode="lin" valueType="num">
                                      <p:cBhvr additive="base">
                                        <p:cTn id="77" dur="500" fill="hold"/>
                                        <p:tgtEl>
                                          <p:spTgt spid="1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16">
                                            <p:txEl>
                                              <p:pRg st="7" end="7"/>
                                            </p:txEl>
                                          </p:spTgt>
                                        </p:tgtEl>
                                        <p:attrNameLst>
                                          <p:attrName>style.visibility</p:attrName>
                                        </p:attrNameLst>
                                      </p:cBhvr>
                                      <p:to>
                                        <p:strVal val="visible"/>
                                      </p:to>
                                    </p:set>
                                    <p:anim calcmode="lin" valueType="num">
                                      <p:cBhvr additive="base">
                                        <p:cTn id="82" dur="500" fill="hold"/>
                                        <p:tgtEl>
                                          <p:spTgt spid="16">
                                            <p:txEl>
                                              <p:pRg st="7" end="7"/>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1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nodeType="clickEffect">
                                  <p:stCondLst>
                                    <p:cond delay="0"/>
                                  </p:stCondLst>
                                  <p:childTnLst>
                                    <p:set>
                                      <p:cBhvr>
                                        <p:cTn id="87" dur="1" fill="hold">
                                          <p:stCondLst>
                                            <p:cond delay="0"/>
                                          </p:stCondLst>
                                        </p:cTn>
                                        <p:tgtEl>
                                          <p:spTgt spid="16">
                                            <p:txEl>
                                              <p:pRg st="8" end="8"/>
                                            </p:txEl>
                                          </p:spTgt>
                                        </p:tgtEl>
                                        <p:attrNameLst>
                                          <p:attrName>style.visibility</p:attrName>
                                        </p:attrNameLst>
                                      </p:cBhvr>
                                      <p:to>
                                        <p:strVal val="visible"/>
                                      </p:to>
                                    </p:set>
                                    <p:anim calcmode="lin" valueType="num">
                                      <p:cBhvr additive="base">
                                        <p:cTn id="88" dur="500" fill="hold"/>
                                        <p:tgtEl>
                                          <p:spTgt spid="16">
                                            <p:txEl>
                                              <p:pRg st="8" end="8"/>
                                            </p:txEl>
                                          </p:spTgt>
                                        </p:tgtEl>
                                        <p:attrNameLst>
                                          <p:attrName>ppt_x</p:attrName>
                                        </p:attrNameLst>
                                      </p:cBhvr>
                                      <p:tavLst>
                                        <p:tav tm="0">
                                          <p:val>
                                            <p:strVal val="#ppt_x"/>
                                          </p:val>
                                        </p:tav>
                                        <p:tav tm="100000">
                                          <p:val>
                                            <p:strVal val="#ppt_x"/>
                                          </p:val>
                                        </p:tav>
                                      </p:tavLst>
                                    </p:anim>
                                    <p:anim calcmode="lin" valueType="num">
                                      <p:cBhvr additive="base">
                                        <p:cTn id="89" dur="500" fill="hold"/>
                                        <p:tgtEl>
                                          <p:spTgt spid="1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P spid="11"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3186" y="52111"/>
            <a:ext cx="6746873" cy="984598"/>
          </a:xfrm>
        </p:spPr>
        <p:txBody>
          <a:bodyPr/>
          <a:lstStyle/>
          <a:p>
            <a:r>
              <a:rPr lang="en-US" dirty="0" smtClean="0"/>
              <a:t>Neural engineering</a:t>
            </a:r>
            <a:endParaRPr lang="en-US" dirty="0"/>
          </a:p>
        </p:txBody>
      </p:sp>
      <p:sp>
        <p:nvSpPr>
          <p:cNvPr id="3" name="Content Placeholder 2"/>
          <p:cNvSpPr>
            <a:spLocks noGrp="1"/>
          </p:cNvSpPr>
          <p:nvPr>
            <p:ph idx="1"/>
          </p:nvPr>
        </p:nvSpPr>
        <p:spPr>
          <a:xfrm>
            <a:off x="332236" y="980889"/>
            <a:ext cx="2417939" cy="2992800"/>
          </a:xfrm>
        </p:spPr>
        <p:txBody>
          <a:bodyPr>
            <a:normAutofit/>
          </a:bodyPr>
          <a:lstStyle/>
          <a:p>
            <a:pPr marL="0" indent="0">
              <a:buNone/>
            </a:pPr>
            <a:r>
              <a:rPr lang="en-US" dirty="0" smtClean="0"/>
              <a:t>Nervous System a System:</a:t>
            </a:r>
          </a:p>
          <a:p>
            <a:r>
              <a:rPr lang="en-US" dirty="0" smtClean="0"/>
              <a:t>Fill in with your teammates</a:t>
            </a:r>
            <a:r>
              <a:rPr lang="en-US" dirty="0"/>
              <a:t>	</a:t>
            </a:r>
            <a:endParaRPr lang="en-US" dirty="0" smtClean="0"/>
          </a:p>
          <a:p>
            <a:endParaRPr lang="en-US" dirty="0"/>
          </a:p>
        </p:txBody>
      </p:sp>
      <p:cxnSp>
        <p:nvCxnSpPr>
          <p:cNvPr id="5" name="Straight Connector 4"/>
          <p:cNvCxnSpPr/>
          <p:nvPr/>
        </p:nvCxnSpPr>
        <p:spPr>
          <a:xfrm>
            <a:off x="699911" y="876825"/>
            <a:ext cx="1065671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flipV="1">
            <a:off x="2723283" y="243738"/>
            <a:ext cx="15603" cy="6089329"/>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27704" y="3558377"/>
            <a:ext cx="1473921" cy="2063489"/>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107216795"/>
              </p:ext>
            </p:extLst>
          </p:nvPr>
        </p:nvGraphicFramePr>
        <p:xfrm>
          <a:off x="3157597" y="1230489"/>
          <a:ext cx="6492462" cy="5102576"/>
        </p:xfrm>
        <a:graphic>
          <a:graphicData uri="http://schemas.openxmlformats.org/drawingml/2006/table">
            <a:tbl>
              <a:tblPr>
                <a:tableStyleId>{3C2FFA5D-87B4-456A-9821-1D502468CF0F}</a:tableStyleId>
              </a:tblPr>
              <a:tblGrid>
                <a:gridCol w="2137806"/>
                <a:gridCol w="4354656"/>
              </a:tblGrid>
              <a:tr h="368483">
                <a:tc>
                  <a:txBody>
                    <a:bodyPr/>
                    <a:lstStyle/>
                    <a:p>
                      <a:pPr marL="0" marR="0" algn="ctr" fontAlgn="t">
                        <a:spcBef>
                          <a:spcPts val="0"/>
                        </a:spcBef>
                        <a:spcAft>
                          <a:spcPts val="0"/>
                        </a:spcAft>
                      </a:pPr>
                      <a:r>
                        <a:rPr lang="en-US" sz="1400" b="1" dirty="0">
                          <a:effectLst/>
                        </a:rPr>
                        <a:t>System Vocab</a:t>
                      </a:r>
                      <a:endParaRPr lang="en-US" sz="1400" b="1" dirty="0">
                        <a:effectLst/>
                        <a:latin typeface="Calibri" panose="020F0502020204030204" pitchFamily="34" charset="0"/>
                      </a:endParaRPr>
                    </a:p>
                  </a:txBody>
                  <a:tcPr marL="47732" marR="47732" marT="47732" marB="47732"/>
                </a:tc>
                <a:tc>
                  <a:txBody>
                    <a:bodyPr/>
                    <a:lstStyle/>
                    <a:p>
                      <a:pPr marL="0" marR="0" algn="ctr" fontAlgn="t">
                        <a:spcBef>
                          <a:spcPts val="0"/>
                        </a:spcBef>
                        <a:spcAft>
                          <a:spcPts val="0"/>
                        </a:spcAft>
                      </a:pPr>
                      <a:r>
                        <a:rPr lang="en-US" sz="1400" b="1" dirty="0">
                          <a:effectLst/>
                        </a:rPr>
                        <a:t>Nervous System </a:t>
                      </a:r>
                      <a:r>
                        <a:rPr lang="en-US" sz="1400" b="1" dirty="0" smtClean="0">
                          <a:effectLst/>
                        </a:rPr>
                        <a:t>Example</a:t>
                      </a:r>
                      <a:endParaRPr lang="en-US" sz="1400" b="1"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dirty="0">
                          <a:effectLst/>
                        </a:rPr>
                        <a:t>Disruption/Disturbance</a:t>
                      </a:r>
                      <a:endParaRPr lang="en-US" sz="1400" dirty="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a:effectLst/>
                        </a:rPr>
                        <a:t> </a:t>
                      </a:r>
                      <a:endParaRPr lang="en-US" sz="100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dirty="0">
                          <a:effectLst/>
                        </a:rPr>
                        <a:t>Dynamic</a:t>
                      </a:r>
                      <a:endParaRPr lang="en-US" sz="1400" dirty="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dirty="0">
                          <a:effectLst/>
                        </a:rPr>
                        <a:t>Edges</a:t>
                      </a:r>
                      <a:endParaRPr lang="en-US" sz="1400" dirty="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a:effectLst/>
                        </a:rPr>
                        <a:t> </a:t>
                      </a:r>
                      <a:endParaRPr lang="en-US" sz="100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Equilibrium</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Feedback</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a:effectLst/>
                        </a:rPr>
                        <a:t> </a:t>
                      </a:r>
                      <a:endParaRPr lang="en-US" sz="100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Inputs</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Negative Feedback</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Networks</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Nodes</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Outputs</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Positive Feedback</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dirty="0">
                          <a:effectLst/>
                        </a:rPr>
                        <a:t>Subsystem</a:t>
                      </a:r>
                      <a:endParaRPr lang="en-US" sz="1400" dirty="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dirty="0">
                          <a:effectLst/>
                        </a:rPr>
                        <a:t>System</a:t>
                      </a:r>
                      <a:endParaRPr lang="en-US" sz="1400" dirty="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endParaRPr lang="en-US" sz="1000" dirty="0">
                        <a:effectLst/>
                        <a:latin typeface="Calibri" panose="020F0502020204030204" pitchFamily="34" charset="0"/>
                      </a:endParaRPr>
                    </a:p>
                  </a:txBody>
                  <a:tcPr marL="47732" marR="47732" marT="47732" marB="47732"/>
                </a:tc>
              </a:tr>
            </a:tbl>
          </a:graphicData>
        </a:graphic>
      </p:graphicFrame>
    </p:spTree>
    <p:extLst>
      <p:ext uri="{BB962C8B-B14F-4D97-AF65-F5344CB8AC3E}">
        <p14:creationId xmlns:p14="http://schemas.microsoft.com/office/powerpoint/2010/main" val="3879152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903186" y="52111"/>
            <a:ext cx="6746873" cy="984598"/>
          </a:xfrm>
        </p:spPr>
        <p:txBody>
          <a:bodyPr/>
          <a:lstStyle/>
          <a:p>
            <a:r>
              <a:rPr lang="en-US" dirty="0" smtClean="0"/>
              <a:t>Neural engineering</a:t>
            </a:r>
            <a:endParaRPr lang="en-US" dirty="0"/>
          </a:p>
        </p:txBody>
      </p:sp>
      <p:sp>
        <p:nvSpPr>
          <p:cNvPr id="3" name="Content Placeholder 2"/>
          <p:cNvSpPr>
            <a:spLocks noGrp="1"/>
          </p:cNvSpPr>
          <p:nvPr>
            <p:ph idx="1"/>
          </p:nvPr>
        </p:nvSpPr>
        <p:spPr>
          <a:xfrm>
            <a:off x="332236" y="980889"/>
            <a:ext cx="2417939" cy="2992800"/>
          </a:xfrm>
        </p:spPr>
        <p:txBody>
          <a:bodyPr>
            <a:normAutofit/>
          </a:bodyPr>
          <a:lstStyle/>
          <a:p>
            <a:pPr marL="0" indent="0">
              <a:buNone/>
            </a:pPr>
            <a:r>
              <a:rPr lang="en-US" dirty="0" smtClean="0"/>
              <a:t>Nervous System a System:</a:t>
            </a:r>
          </a:p>
          <a:p>
            <a:r>
              <a:rPr lang="en-US" dirty="0" smtClean="0"/>
              <a:t>Fill in with your teammates</a:t>
            </a:r>
            <a:r>
              <a:rPr lang="en-US" dirty="0"/>
              <a:t>	</a:t>
            </a:r>
            <a:endParaRPr lang="en-US" dirty="0" smtClean="0"/>
          </a:p>
          <a:p>
            <a:endParaRPr lang="en-US" dirty="0"/>
          </a:p>
        </p:txBody>
      </p:sp>
      <p:cxnSp>
        <p:nvCxnSpPr>
          <p:cNvPr id="5" name="Straight Connector 4"/>
          <p:cNvCxnSpPr/>
          <p:nvPr/>
        </p:nvCxnSpPr>
        <p:spPr>
          <a:xfrm>
            <a:off x="699911" y="876825"/>
            <a:ext cx="1065671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flipV="1">
            <a:off x="2723283" y="243738"/>
            <a:ext cx="15603" cy="6089329"/>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27704" y="3558377"/>
            <a:ext cx="1473921" cy="2063489"/>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251452114"/>
              </p:ext>
            </p:extLst>
          </p:nvPr>
        </p:nvGraphicFramePr>
        <p:xfrm>
          <a:off x="3157597" y="1230489"/>
          <a:ext cx="6492462" cy="5174782"/>
        </p:xfrm>
        <a:graphic>
          <a:graphicData uri="http://schemas.openxmlformats.org/drawingml/2006/table">
            <a:tbl>
              <a:tblPr>
                <a:tableStyleId>{3C2FFA5D-87B4-456A-9821-1D502468CF0F}</a:tableStyleId>
              </a:tblPr>
              <a:tblGrid>
                <a:gridCol w="2137806"/>
                <a:gridCol w="4354656"/>
              </a:tblGrid>
              <a:tr h="368483">
                <a:tc>
                  <a:txBody>
                    <a:bodyPr/>
                    <a:lstStyle/>
                    <a:p>
                      <a:pPr marL="0" marR="0" algn="ctr" fontAlgn="t">
                        <a:spcBef>
                          <a:spcPts val="0"/>
                        </a:spcBef>
                        <a:spcAft>
                          <a:spcPts val="0"/>
                        </a:spcAft>
                      </a:pPr>
                      <a:r>
                        <a:rPr lang="en-US" sz="1400" b="1" dirty="0">
                          <a:effectLst/>
                        </a:rPr>
                        <a:t>System Vocab</a:t>
                      </a:r>
                      <a:endParaRPr lang="en-US" sz="1400" b="1" dirty="0">
                        <a:effectLst/>
                        <a:latin typeface="Calibri" panose="020F0502020204030204" pitchFamily="34" charset="0"/>
                      </a:endParaRPr>
                    </a:p>
                  </a:txBody>
                  <a:tcPr marL="47732" marR="47732" marT="47732" marB="47732"/>
                </a:tc>
                <a:tc>
                  <a:txBody>
                    <a:bodyPr/>
                    <a:lstStyle/>
                    <a:p>
                      <a:pPr marL="0" marR="0" algn="ctr" fontAlgn="t">
                        <a:spcBef>
                          <a:spcPts val="0"/>
                        </a:spcBef>
                        <a:spcAft>
                          <a:spcPts val="0"/>
                        </a:spcAft>
                      </a:pPr>
                      <a:r>
                        <a:rPr lang="en-US" sz="1400" b="1" dirty="0">
                          <a:effectLst/>
                        </a:rPr>
                        <a:t>Nervous System </a:t>
                      </a:r>
                      <a:r>
                        <a:rPr lang="en-US" sz="1400" b="1" dirty="0" smtClean="0">
                          <a:effectLst/>
                        </a:rPr>
                        <a:t>Example</a:t>
                      </a:r>
                      <a:endParaRPr lang="en-US" sz="1400" b="1"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dirty="0">
                          <a:effectLst/>
                        </a:rPr>
                        <a:t>Disruption/Disturbance</a:t>
                      </a:r>
                      <a:endParaRPr lang="en-US" sz="1400" dirty="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r>
                        <a:rPr lang="en-US" sz="1000" dirty="0" smtClean="0">
                          <a:effectLst/>
                        </a:rPr>
                        <a:t>damage – concussion, paralysis,</a:t>
                      </a:r>
                      <a:r>
                        <a:rPr lang="en-US" sz="1000" baseline="0" dirty="0" smtClean="0">
                          <a:effectLst/>
                        </a:rPr>
                        <a:t> numbness</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dirty="0">
                          <a:effectLst/>
                        </a:rPr>
                        <a:t>Dynamic</a:t>
                      </a:r>
                      <a:endParaRPr lang="en-US" sz="1400" dirty="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r>
                        <a:rPr lang="en-US" sz="1000" dirty="0" smtClean="0">
                          <a:effectLst/>
                        </a:rPr>
                        <a:t>neurons not always</a:t>
                      </a:r>
                      <a:r>
                        <a:rPr lang="en-US" sz="1000" baseline="0" dirty="0" smtClean="0">
                          <a:effectLst/>
                        </a:rPr>
                        <a:t> on </a:t>
                      </a:r>
                      <a:r>
                        <a:rPr lang="en-US" sz="1000" baseline="0" dirty="0" smtClean="0">
                          <a:effectLst/>
                          <a:sym typeface="Wingdings" panose="05000000000000000000" pitchFamily="2" charset="2"/>
                        </a:rPr>
                        <a:t> think how action potential works</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dirty="0">
                          <a:effectLst/>
                        </a:rPr>
                        <a:t>Edges</a:t>
                      </a:r>
                      <a:endParaRPr lang="en-US" sz="1400" dirty="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r>
                        <a:rPr lang="en-US" sz="1000" dirty="0" smtClean="0">
                          <a:effectLst/>
                        </a:rPr>
                        <a:t>neurons</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Equilibrium</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r>
                        <a:rPr lang="en-US" sz="1000" dirty="0" smtClean="0">
                          <a:effectLst/>
                        </a:rPr>
                        <a:t>neurotransmitters</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Feedback</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r>
                        <a:rPr lang="en-US" sz="1000" dirty="0" smtClean="0">
                          <a:effectLst/>
                        </a:rPr>
                        <a:t>neurotransmitters, neurons</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Inputs</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r>
                        <a:rPr lang="en-US" sz="1000" dirty="0" smtClean="0">
                          <a:effectLst/>
                        </a:rPr>
                        <a:t>initial electrical messages, action potentials, information..(finger</a:t>
                      </a:r>
                      <a:r>
                        <a:rPr lang="en-US" sz="1000" baseline="0" dirty="0" smtClean="0">
                          <a:effectLst/>
                        </a:rPr>
                        <a:t> being burned) </a:t>
                      </a:r>
                      <a:r>
                        <a:rPr lang="en-US" sz="1000" baseline="0" dirty="0" smtClean="0">
                          <a:effectLst/>
                          <a:sym typeface="Wingdings" panose="05000000000000000000" pitchFamily="2" charset="2"/>
                        </a:rPr>
                        <a:t> stimulus</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Negative Feedback</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r>
                        <a:rPr lang="en-US" sz="1000" dirty="0" smtClean="0">
                          <a:effectLst/>
                        </a:rPr>
                        <a:t>neurotransmitters</a:t>
                      </a:r>
                      <a:r>
                        <a:rPr lang="en-US" sz="1000" baseline="0" dirty="0" smtClean="0">
                          <a:effectLst/>
                        </a:rPr>
                        <a:t> (increase/decrease), homeostasis</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Networks</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r>
                        <a:rPr lang="en-US" sz="1000" dirty="0" smtClean="0">
                          <a:effectLst/>
                        </a:rPr>
                        <a:t>information loop, human body</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Nodes</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r>
                        <a:rPr lang="en-US" sz="1000" dirty="0" smtClean="0">
                          <a:effectLst/>
                        </a:rPr>
                        <a:t>brain, spinal cord, starting</a:t>
                      </a:r>
                      <a:r>
                        <a:rPr lang="en-US" sz="1000" baseline="0" dirty="0" smtClean="0">
                          <a:effectLst/>
                        </a:rPr>
                        <a:t> part of signal (finger being burned)</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Outputs</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r>
                        <a:rPr lang="en-US" sz="1000" dirty="0" smtClean="0">
                          <a:effectLst/>
                        </a:rPr>
                        <a:t>reaction to stimulus</a:t>
                      </a:r>
                      <a:r>
                        <a:rPr lang="en-US" sz="1000" baseline="0" dirty="0" smtClean="0">
                          <a:effectLst/>
                        </a:rPr>
                        <a:t> (move finger from heat)</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a:effectLst/>
                        </a:rPr>
                        <a:t>Positive Feedback</a:t>
                      </a:r>
                      <a:endParaRPr lang="en-US" sz="140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r>
                        <a:rPr lang="en-US" sz="1000" dirty="0" smtClean="0">
                          <a:effectLst/>
                        </a:rPr>
                        <a:t>neurotransmitters (increase/increase)</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dirty="0">
                          <a:effectLst/>
                        </a:rPr>
                        <a:t>Subsystem</a:t>
                      </a:r>
                      <a:endParaRPr lang="en-US" sz="1400" dirty="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smtClean="0">
                          <a:effectLst/>
                        </a:rPr>
                        <a:t>Neurons have parts</a:t>
                      </a:r>
                      <a:r>
                        <a:rPr lang="en-US" sz="1000" baseline="0" dirty="0" smtClean="0">
                          <a:effectLst/>
                        </a:rPr>
                        <a:t> that must work together</a:t>
                      </a:r>
                    </a:p>
                    <a:p>
                      <a:pPr marL="0" marR="0" fontAlgn="t">
                        <a:spcBef>
                          <a:spcPts val="0"/>
                        </a:spcBef>
                        <a:spcAft>
                          <a:spcPts val="0"/>
                        </a:spcAft>
                      </a:pPr>
                      <a:r>
                        <a:rPr lang="en-US" sz="1000" baseline="0" dirty="0" smtClean="0">
                          <a:effectLst/>
                          <a:latin typeface="Calibri" panose="020F0502020204030204" pitchFamily="34" charset="0"/>
                        </a:rPr>
                        <a:t>Brain has parts that must work together</a:t>
                      </a:r>
                      <a:endParaRPr lang="en-US" sz="1000" dirty="0">
                        <a:effectLst/>
                        <a:latin typeface="Calibri" panose="020F0502020204030204" pitchFamily="34" charset="0"/>
                      </a:endParaRPr>
                    </a:p>
                  </a:txBody>
                  <a:tcPr marL="47732" marR="47732" marT="47732" marB="47732"/>
                </a:tc>
              </a:tr>
              <a:tr h="364161">
                <a:tc>
                  <a:txBody>
                    <a:bodyPr/>
                    <a:lstStyle/>
                    <a:p>
                      <a:pPr marL="0" marR="0" fontAlgn="t">
                        <a:spcBef>
                          <a:spcPts val="0"/>
                        </a:spcBef>
                        <a:spcAft>
                          <a:spcPts val="0"/>
                        </a:spcAft>
                      </a:pPr>
                      <a:r>
                        <a:rPr lang="en-US" sz="1400" dirty="0">
                          <a:effectLst/>
                        </a:rPr>
                        <a:t>System</a:t>
                      </a:r>
                      <a:endParaRPr lang="en-US" sz="1400" dirty="0">
                        <a:effectLst/>
                        <a:latin typeface="Calibri" panose="020F0502020204030204" pitchFamily="34" charset="0"/>
                      </a:endParaRPr>
                    </a:p>
                  </a:txBody>
                  <a:tcPr marL="47732" marR="47732" marT="47732" marB="47732"/>
                </a:tc>
                <a:tc>
                  <a:txBody>
                    <a:bodyPr/>
                    <a:lstStyle/>
                    <a:p>
                      <a:pPr marL="0" marR="0" fontAlgn="t">
                        <a:spcBef>
                          <a:spcPts val="0"/>
                        </a:spcBef>
                        <a:spcAft>
                          <a:spcPts val="0"/>
                        </a:spcAft>
                      </a:pPr>
                      <a:r>
                        <a:rPr lang="en-US" sz="1000" dirty="0">
                          <a:effectLst/>
                        </a:rPr>
                        <a:t> </a:t>
                      </a:r>
                      <a:r>
                        <a:rPr lang="en-US" sz="1000" dirty="0" smtClean="0">
                          <a:effectLst/>
                        </a:rPr>
                        <a:t>Nervous</a:t>
                      </a:r>
                      <a:r>
                        <a:rPr lang="en-US" sz="1000" baseline="0" dirty="0" smtClean="0">
                          <a:effectLst/>
                        </a:rPr>
                        <a:t> system as a whole</a:t>
                      </a:r>
                      <a:endParaRPr lang="en-US" sz="1000" dirty="0">
                        <a:effectLst/>
                        <a:latin typeface="Calibri" panose="020F0502020204030204" pitchFamily="34" charset="0"/>
                      </a:endParaRPr>
                    </a:p>
                  </a:txBody>
                  <a:tcPr marL="47732" marR="47732" marT="47732" marB="47732"/>
                </a:tc>
              </a:tr>
            </a:tbl>
          </a:graphicData>
        </a:graphic>
      </p:graphicFrame>
    </p:spTree>
    <p:extLst>
      <p:ext uri="{BB962C8B-B14F-4D97-AF65-F5344CB8AC3E}">
        <p14:creationId xmlns:p14="http://schemas.microsoft.com/office/powerpoint/2010/main" val="3826896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TC104033919[[fn=Circuit]]</Template>
  <TotalTime>928</TotalTime>
  <Words>1590</Words>
  <Application>Microsoft Office PowerPoint</Application>
  <PresentationFormat>Custom</PresentationFormat>
  <Paragraphs>243</Paragraphs>
  <Slides>19</Slides>
  <Notes>19</Notes>
  <HiddenSlides>8</HiddenSlides>
  <MMClips>1</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Circuit</vt:lpstr>
      <vt:lpstr>Neural Engineering</vt:lpstr>
      <vt:lpstr>Posters should be up in room. Title at top, range ½ way down from Highly Agree to Highly Disagree</vt:lpstr>
      <vt:lpstr>Posters should be up in room. Title at top, range ½ from Highly Agree to Highly Disagree</vt:lpstr>
      <vt:lpstr>Posters should be up in room. Title at top, range ½ from Highly Agree to Highly Disagree</vt:lpstr>
      <vt:lpstr>Brain Facts….</vt:lpstr>
      <vt:lpstr>Posters should be up in room. Title at top, range ½ from Highly Agree to Highly Disagree</vt:lpstr>
      <vt:lpstr>Neural engineering</vt:lpstr>
      <vt:lpstr>Neural engineering</vt:lpstr>
      <vt:lpstr>Neural engineering</vt:lpstr>
      <vt:lpstr>Disturbance to Nervous System</vt:lpstr>
      <vt:lpstr>Disturbance to Nervous System</vt:lpstr>
      <vt:lpstr>Neural engineering examples</vt:lpstr>
      <vt:lpstr>Neural engineering examples</vt:lpstr>
      <vt:lpstr>Neuroprosthetics. Try to fill in table as you watch the video.</vt:lpstr>
      <vt:lpstr>Example of Brain-Computer interface</vt:lpstr>
      <vt:lpstr>Example of Brain Computer interface</vt:lpstr>
      <vt:lpstr>Current Research</vt:lpstr>
      <vt:lpstr>Exit Ticket</vt:lpstr>
      <vt:lpstr>Exit Ticket</vt:lpstr>
    </vt:vector>
  </TitlesOfParts>
  <Company>Kent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Computer Interface</dc:title>
  <dc:creator>Poitras, Renee</dc:creator>
  <cp:lastModifiedBy>CSNE</cp:lastModifiedBy>
  <cp:revision>64</cp:revision>
  <dcterms:created xsi:type="dcterms:W3CDTF">2014-08-11T20:19:30Z</dcterms:created>
  <dcterms:modified xsi:type="dcterms:W3CDTF">2014-09-17T20:58:00Z</dcterms:modified>
</cp:coreProperties>
</file>